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6"/>
  </p:notesMasterIdLst>
  <p:sldIdLst>
    <p:sldId id="256" r:id="rId3"/>
    <p:sldId id="257" r:id="rId4"/>
    <p:sldId id="258" r:id="rId5"/>
    <p:sldId id="264" r:id="rId6"/>
    <p:sldId id="265" r:id="rId7"/>
    <p:sldId id="271" r:id="rId8"/>
    <p:sldId id="259" r:id="rId9"/>
    <p:sldId id="270" r:id="rId10"/>
    <p:sldId id="267" r:id="rId11"/>
    <p:sldId id="260" r:id="rId12"/>
    <p:sldId id="282" r:id="rId13"/>
    <p:sldId id="283" r:id="rId14"/>
    <p:sldId id="281"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73596" autoAdjust="0"/>
  </p:normalViewPr>
  <p:slideViewPr>
    <p:cSldViewPr snapToGrid="0" showGuides="1">
      <p:cViewPr varScale="1">
        <p:scale>
          <a:sx n="44" d="100"/>
          <a:sy n="44" d="100"/>
        </p:scale>
        <p:origin x="1376" y="3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0B7C154F-023B-4B30-90EA-DC5A5ABBDBB6}" type="datetimeFigureOut">
              <a:rPr lang="zh-CN" altLang="en-US" smtClean="0"/>
              <a:pPr/>
              <a:t>2021/6/9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898C8B5A-B6FC-4D84-9659-F23250A57F7E}" type="slidenum">
              <a:rPr lang="zh-CN" altLang="en-US" smtClean="0"/>
              <a:pPr/>
              <a:t>‹#›</a:t>
            </a:fld>
            <a:endParaRPr lang="zh-CN" altLang="en-US" dirty="0"/>
          </a:p>
        </p:txBody>
      </p:sp>
    </p:spTree>
    <p:extLst>
      <p:ext uri="{BB962C8B-B14F-4D97-AF65-F5344CB8AC3E}">
        <p14:creationId xmlns:p14="http://schemas.microsoft.com/office/powerpoint/2010/main" val="24441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曾子恒</a:t>
            </a:r>
            <a:r>
              <a:rPr lang="zh-CN" altLang="en-US" dirty="0" smtClean="0"/>
              <a:t>，陈柯</a:t>
            </a:r>
            <a:r>
              <a:rPr lang="zh-CN" altLang="en-US" dirty="0" smtClean="0"/>
              <a:t>毅，钟鹏程，刘俊楠</a:t>
            </a:r>
            <a:endParaRPr lang="zh-CN" altLang="en-US" dirty="0"/>
          </a:p>
        </p:txBody>
      </p:sp>
      <p:sp>
        <p:nvSpPr>
          <p:cNvPr id="4" name="灯片编号占位符 3"/>
          <p:cNvSpPr>
            <a:spLocks noGrp="1"/>
          </p:cNvSpPr>
          <p:nvPr>
            <p:ph type="sldNum" sz="quarter" idx="10"/>
          </p:nvPr>
        </p:nvSpPr>
        <p:spPr/>
        <p:txBody>
          <a:bodyPr/>
          <a:lstStyle/>
          <a:p>
            <a:fld id="{898C8B5A-B6FC-4D84-9659-F23250A57F7E}" type="slidenum">
              <a:rPr lang="zh-CN" altLang="en-US" smtClean="0"/>
              <a:t>1</a:t>
            </a:fld>
            <a:endParaRPr lang="zh-CN" altLang="en-US"/>
          </a:p>
        </p:txBody>
      </p:sp>
    </p:spTree>
    <p:extLst>
      <p:ext uri="{BB962C8B-B14F-4D97-AF65-F5344CB8AC3E}">
        <p14:creationId xmlns:p14="http://schemas.microsoft.com/office/powerpoint/2010/main" val="2430439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accent5">
                    <a:lumMod val="10000"/>
                  </a:schemeClr>
                </a:solidFill>
                <a:cs typeface="+mn-ea"/>
                <a:sym typeface="+mn-lt"/>
              </a:rPr>
              <a:t>在人类与人工智能 的决策权的平衡中，企业有什么责任，该如何履行责任，这些责任由谁监管？</a:t>
            </a:r>
            <a:endParaRPr lang="en-US" altLang="zh-CN" sz="1200" dirty="0" smtClean="0">
              <a:solidFill>
                <a:schemeClr val="accent5">
                  <a:lumMod val="10000"/>
                </a:schemeClr>
              </a:solidFill>
              <a:cs typeface="+mn-ea"/>
              <a:sym typeface="+mn-lt"/>
            </a:endParaRPr>
          </a:p>
          <a:p>
            <a:r>
              <a:rPr lang="zh-CN" altLang="en-US" dirty="0" smtClean="0"/>
              <a:t>钟鹏程</a:t>
            </a:r>
            <a:endParaRPr lang="zh-CN" altLang="en-US" dirty="0"/>
          </a:p>
        </p:txBody>
      </p:sp>
      <p:sp>
        <p:nvSpPr>
          <p:cNvPr id="4" name="灯片编号占位符 3"/>
          <p:cNvSpPr>
            <a:spLocks noGrp="1"/>
          </p:cNvSpPr>
          <p:nvPr>
            <p:ph type="sldNum" sz="quarter" idx="10"/>
          </p:nvPr>
        </p:nvSpPr>
        <p:spPr/>
        <p:txBody>
          <a:bodyPr/>
          <a:lstStyle/>
          <a:p>
            <a:fld id="{898C8B5A-B6FC-4D84-9659-F23250A57F7E}" type="slidenum">
              <a:rPr lang="zh-CN" altLang="en-US" smtClean="0"/>
              <a:t>10</a:t>
            </a:fld>
            <a:endParaRPr lang="zh-CN" altLang="en-US"/>
          </a:p>
        </p:txBody>
      </p:sp>
    </p:spTree>
    <p:extLst>
      <p:ext uri="{BB962C8B-B14F-4D97-AF65-F5344CB8AC3E}">
        <p14:creationId xmlns:p14="http://schemas.microsoft.com/office/powerpoint/2010/main" val="422274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67C053-3889-42D7-8B39-E9E38E3CE565}" type="slidenum">
              <a:rPr lang="zh-CN" altLang="en-US" smtClean="0"/>
              <a:t>11</a:t>
            </a:fld>
            <a:endParaRPr lang="zh-CN" altLang="en-US"/>
          </a:p>
        </p:txBody>
      </p:sp>
    </p:spTree>
    <p:extLst>
      <p:ext uri="{BB962C8B-B14F-4D97-AF65-F5344CB8AC3E}">
        <p14:creationId xmlns:p14="http://schemas.microsoft.com/office/powerpoint/2010/main" val="8408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sz="1200" dirty="0" smtClean="0">
                <a:solidFill>
                  <a:schemeClr val="bg1"/>
                </a:solidFill>
              </a:rPr>
              <a:t>例如，近期以来，美国和欧盟先后发布人工智能技术发展的监管政策，预示着人工智能（</a:t>
            </a:r>
            <a:r>
              <a:rPr lang="en-US" altLang="zh-CN" sz="1200" dirty="0" smtClean="0">
                <a:solidFill>
                  <a:schemeClr val="bg1"/>
                </a:solidFill>
              </a:rPr>
              <a:t>AI</a:t>
            </a:r>
            <a:r>
              <a:rPr lang="zh-CN" altLang="en-US" sz="1200" dirty="0" smtClean="0">
                <a:solidFill>
                  <a:schemeClr val="bg1"/>
                </a:solidFill>
              </a:rPr>
              <a:t>）将迎来监管时代。但美欧监管路径大相径庭，欧盟的“硬”监管模式意在加强监管以强化个人权利保护，美国的“软”治理模式则极力限制监管范围以促进创新与发展。尤其值得关注的是，欧盟人工智能监管框架延续了其</a:t>
            </a:r>
            <a:r>
              <a:rPr lang="en-US" altLang="zh-CN" sz="1200" dirty="0" smtClean="0">
                <a:solidFill>
                  <a:schemeClr val="bg1"/>
                </a:solidFill>
              </a:rPr>
              <a:t>《</a:t>
            </a:r>
            <a:r>
              <a:rPr lang="zh-CN" altLang="en-US" sz="1200" dirty="0" smtClean="0">
                <a:solidFill>
                  <a:schemeClr val="bg1"/>
                </a:solidFill>
              </a:rPr>
              <a:t>通用数据保护条例</a:t>
            </a:r>
            <a:r>
              <a:rPr lang="en-US" altLang="zh-CN" sz="1200" dirty="0" smtClean="0">
                <a:solidFill>
                  <a:schemeClr val="bg1"/>
                </a:solidFill>
              </a:rPr>
              <a:t>》</a:t>
            </a:r>
            <a:r>
              <a:rPr lang="zh-CN" altLang="en-US" sz="1200" dirty="0" smtClean="0">
                <a:solidFill>
                  <a:schemeClr val="bg1"/>
                </a:solidFill>
              </a:rPr>
              <a:t>（</a:t>
            </a:r>
            <a:r>
              <a:rPr lang="en-US" altLang="zh-CN" sz="1200" dirty="0" smtClean="0">
                <a:solidFill>
                  <a:schemeClr val="bg1"/>
                </a:solidFill>
              </a:rPr>
              <a:t>GDPR</a:t>
            </a:r>
            <a:r>
              <a:rPr lang="zh-CN" altLang="en-US" sz="1200" dirty="0" smtClean="0">
                <a:solidFill>
                  <a:schemeClr val="bg1"/>
                </a:solidFill>
              </a:rPr>
              <a:t>）的长臂管辖理念，意图通过欧盟立法为全球数字监管树立标准。</a:t>
            </a:r>
            <a:endParaRPr lang="en-US" altLang="zh-CN" sz="1200" dirty="0" smtClean="0">
              <a:solidFill>
                <a:schemeClr val="bg1"/>
              </a:solidFill>
            </a:endParaRPr>
          </a:p>
          <a:p>
            <a:pPr>
              <a:lnSpc>
                <a:spcPct val="200000"/>
              </a:lnSpc>
            </a:pPr>
            <a:r>
              <a:rPr lang="zh-CN" altLang="en-US" sz="1200" dirty="0" smtClean="0">
                <a:solidFill>
                  <a:schemeClr val="bg1"/>
                </a:solidFill>
                <a:cs typeface="+mn-ea"/>
                <a:sym typeface="+mn-lt"/>
              </a:rPr>
              <a:t>其次是用户。用户在使用人工智能产品的过程中，如果感到权利被侵犯，要及时向有关部门和企业反馈，督促企业解决人工智能的决策漏洞。</a:t>
            </a:r>
            <a:endParaRPr lang="en-US" altLang="zh-CN" sz="1200" dirty="0" smtClean="0">
              <a:solidFill>
                <a:schemeClr val="bg1"/>
              </a:solidFill>
              <a:cs typeface="+mn-ea"/>
              <a:sym typeface="+mn-lt"/>
            </a:endParaRPr>
          </a:p>
          <a:p>
            <a:endParaRPr lang="zh-CN" altLang="en-US" dirty="0"/>
          </a:p>
        </p:txBody>
      </p:sp>
      <p:sp>
        <p:nvSpPr>
          <p:cNvPr id="4" name="灯片编号占位符 3"/>
          <p:cNvSpPr>
            <a:spLocks noGrp="1"/>
          </p:cNvSpPr>
          <p:nvPr>
            <p:ph type="sldNum" sz="quarter" idx="10"/>
          </p:nvPr>
        </p:nvSpPr>
        <p:spPr/>
        <p:txBody>
          <a:bodyPr/>
          <a:lstStyle/>
          <a:p>
            <a:fld id="{2567C053-3889-42D7-8B39-E9E38E3CE565}" type="slidenum">
              <a:rPr lang="zh-CN" altLang="en-US" smtClean="0"/>
              <a:t>12</a:t>
            </a:fld>
            <a:endParaRPr lang="zh-CN" altLang="en-US"/>
          </a:p>
        </p:txBody>
      </p:sp>
    </p:spTree>
    <p:extLst>
      <p:ext uri="{BB962C8B-B14F-4D97-AF65-F5344CB8AC3E}">
        <p14:creationId xmlns:p14="http://schemas.microsoft.com/office/powerpoint/2010/main" val="2001345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8C8B5A-B6FC-4D84-9659-F23250A57F7E}" type="slidenum">
              <a:rPr lang="zh-CN" altLang="en-US" smtClean="0"/>
              <a:t>13</a:t>
            </a:fld>
            <a:endParaRPr lang="zh-CN" altLang="en-US"/>
          </a:p>
        </p:txBody>
      </p:sp>
    </p:spTree>
    <p:extLst>
      <p:ext uri="{BB962C8B-B14F-4D97-AF65-F5344CB8AC3E}">
        <p14:creationId xmlns:p14="http://schemas.microsoft.com/office/powerpoint/2010/main" val="23497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mtClean="0"/>
              <a:t>曾子恒，陈柯毅，钟鹏程，刘俊楠</a:t>
            </a:r>
          </a:p>
          <a:p>
            <a:endParaRPr lang="zh-CN" altLang="en-US"/>
          </a:p>
        </p:txBody>
      </p:sp>
      <p:sp>
        <p:nvSpPr>
          <p:cNvPr id="4" name="灯片编号占位符 3"/>
          <p:cNvSpPr>
            <a:spLocks noGrp="1"/>
          </p:cNvSpPr>
          <p:nvPr>
            <p:ph type="sldNum" sz="quarter" idx="10"/>
          </p:nvPr>
        </p:nvSpPr>
        <p:spPr/>
        <p:txBody>
          <a:bodyPr/>
          <a:lstStyle/>
          <a:p>
            <a:fld id="{898C8B5A-B6FC-4D84-9659-F23250A57F7E}" type="slidenum">
              <a:rPr lang="zh-CN" altLang="en-US" smtClean="0"/>
              <a:t>2</a:t>
            </a:fld>
            <a:endParaRPr lang="zh-CN" altLang="en-US"/>
          </a:p>
        </p:txBody>
      </p:sp>
    </p:spTree>
    <p:extLst>
      <p:ext uri="{BB962C8B-B14F-4D97-AF65-F5344CB8AC3E}">
        <p14:creationId xmlns:p14="http://schemas.microsoft.com/office/powerpoint/2010/main" val="227015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陈柯</a:t>
            </a:r>
            <a:r>
              <a:rPr lang="zh-CN" altLang="en-US" dirty="0" smtClean="0"/>
              <a:t>毅</a:t>
            </a:r>
            <a:endParaRPr lang="zh-CN" altLang="en-US" dirty="0"/>
          </a:p>
        </p:txBody>
      </p:sp>
      <p:sp>
        <p:nvSpPr>
          <p:cNvPr id="4" name="灯片编号占位符 3"/>
          <p:cNvSpPr>
            <a:spLocks noGrp="1"/>
          </p:cNvSpPr>
          <p:nvPr>
            <p:ph type="sldNum" sz="quarter" idx="10"/>
          </p:nvPr>
        </p:nvSpPr>
        <p:spPr/>
        <p:txBody>
          <a:bodyPr/>
          <a:lstStyle/>
          <a:p>
            <a:fld id="{898C8B5A-B6FC-4D84-9659-F23250A57F7E}" type="slidenum">
              <a:rPr lang="zh-CN" altLang="en-US" smtClean="0"/>
              <a:t>3</a:t>
            </a:fld>
            <a:endParaRPr lang="zh-CN" altLang="en-US"/>
          </a:p>
        </p:txBody>
      </p:sp>
    </p:spTree>
    <p:extLst>
      <p:ext uri="{BB962C8B-B14F-4D97-AF65-F5344CB8AC3E}">
        <p14:creationId xmlns:p14="http://schemas.microsoft.com/office/powerpoint/2010/main" val="1808977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    在波音</a:t>
            </a:r>
            <a:r>
              <a:rPr lang="en-US" altLang="zh-CN" dirty="0" smtClean="0"/>
              <a:t>737MAN8</a:t>
            </a:r>
            <a:r>
              <a:rPr lang="zh-CN" altLang="en-US" dirty="0" smtClean="0"/>
              <a:t>事件中，飞机的自动防失速系统因错误的迎角而启动，而这类系统只有达到特定条件才会接除，因此会发生与飞行员争夺飞机控制权情况。而对于人工智能的判决也是如此，如果存在某些错误因素误导人工智能，如果赋予人工智能最终决策权，那么假如面对了类似波音</a:t>
            </a:r>
            <a:r>
              <a:rPr lang="en-US" altLang="zh-CN" dirty="0" smtClean="0"/>
              <a:t>737MAX8</a:t>
            </a:r>
            <a:r>
              <a:rPr lang="zh-CN" altLang="en-US" dirty="0" smtClean="0"/>
              <a:t>事件的情况下，人工智能系统被意外影响，其可能导致错误判决。</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    而在无人车致死事件中，</a:t>
            </a:r>
            <a:r>
              <a:rPr lang="en-US" altLang="zh-CN" dirty="0" smtClean="0"/>
              <a:t> </a:t>
            </a:r>
            <a:r>
              <a:rPr lang="zh-CN" altLang="en-US" dirty="0" smtClean="0"/>
              <a:t>因为无人车系统错误识别了行人，导致刹车系统来不及启动。该事件就是一件人工智能在面对威胁人生命财产安全时的错判事件。由于系统本体识别的错误导致决策的错误，从而威胁到了行人的生命安全。</a:t>
            </a:r>
          </a:p>
          <a:p>
            <a:endParaRPr lang="zh-CN" altLang="en-US" dirty="0"/>
          </a:p>
        </p:txBody>
      </p:sp>
      <p:sp>
        <p:nvSpPr>
          <p:cNvPr id="4" name="灯片编号占位符 3"/>
          <p:cNvSpPr>
            <a:spLocks noGrp="1"/>
          </p:cNvSpPr>
          <p:nvPr>
            <p:ph type="sldNum" sz="quarter" idx="10"/>
          </p:nvPr>
        </p:nvSpPr>
        <p:spPr/>
        <p:txBody>
          <a:bodyPr/>
          <a:lstStyle/>
          <a:p>
            <a:fld id="{2567C053-3889-42D7-8B39-E9E38E3CE565}" type="slidenum">
              <a:rPr lang="zh-CN" altLang="en-US" smtClean="0"/>
              <a:t>4</a:t>
            </a:fld>
            <a:endParaRPr lang="zh-CN" altLang="en-US"/>
          </a:p>
        </p:txBody>
      </p:sp>
    </p:spTree>
    <p:extLst>
      <p:ext uri="{BB962C8B-B14F-4D97-AF65-F5344CB8AC3E}">
        <p14:creationId xmlns:p14="http://schemas.microsoft.com/office/powerpoint/2010/main" val="202703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任意举个例子：</a:t>
            </a:r>
          </a:p>
          <a:p>
            <a:endParaRPr lang="zh-CN" altLang="en-US" dirty="0" smtClean="0"/>
          </a:p>
          <a:p>
            <a:r>
              <a:rPr lang="zh-CN" altLang="en-US" dirty="0" smtClean="0"/>
              <a:t>在面对一场危害到众多人人的灾难中</a:t>
            </a:r>
          </a:p>
          <a:p>
            <a:r>
              <a:rPr lang="zh-CN" altLang="en-US" dirty="0" smtClean="0"/>
              <a:t>在人类决策的情况下，往往是让妇女与儿童先逃生</a:t>
            </a:r>
          </a:p>
          <a:p>
            <a:r>
              <a:rPr lang="zh-CN" altLang="en-US" dirty="0" smtClean="0"/>
              <a:t>但对于人工智能单纯以理性的分析决策情况下，其更大可能是选择存活可能性最大的人类逃生</a:t>
            </a:r>
          </a:p>
          <a:p>
            <a:endParaRPr lang="zh-CN" altLang="en-US" dirty="0"/>
          </a:p>
        </p:txBody>
      </p:sp>
      <p:sp>
        <p:nvSpPr>
          <p:cNvPr id="4" name="灯片编号占位符 3"/>
          <p:cNvSpPr>
            <a:spLocks noGrp="1"/>
          </p:cNvSpPr>
          <p:nvPr>
            <p:ph type="sldNum" sz="quarter" idx="10"/>
          </p:nvPr>
        </p:nvSpPr>
        <p:spPr/>
        <p:txBody>
          <a:bodyPr/>
          <a:lstStyle/>
          <a:p>
            <a:fld id="{2567C053-3889-42D7-8B39-E9E38E3CE565}" type="slidenum">
              <a:rPr lang="zh-CN" altLang="en-US" smtClean="0"/>
              <a:t>5</a:t>
            </a:fld>
            <a:endParaRPr lang="zh-CN" altLang="en-US"/>
          </a:p>
        </p:txBody>
      </p:sp>
    </p:spTree>
    <p:extLst>
      <p:ext uri="{BB962C8B-B14F-4D97-AF65-F5344CB8AC3E}">
        <p14:creationId xmlns:p14="http://schemas.microsoft.com/office/powerpoint/2010/main" val="388301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67C053-3889-42D7-8B39-E9E38E3CE565}" type="slidenum">
              <a:rPr lang="zh-CN" altLang="en-US" smtClean="0"/>
              <a:t>6</a:t>
            </a:fld>
            <a:endParaRPr lang="zh-CN" altLang="en-US"/>
          </a:p>
        </p:txBody>
      </p:sp>
    </p:spTree>
    <p:extLst>
      <p:ext uri="{BB962C8B-B14F-4D97-AF65-F5344CB8AC3E}">
        <p14:creationId xmlns:p14="http://schemas.microsoft.com/office/powerpoint/2010/main" val="2114776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曾子恒</a:t>
            </a:r>
            <a:endParaRPr lang="zh-CN" altLang="en-US" dirty="0"/>
          </a:p>
        </p:txBody>
      </p:sp>
      <p:sp>
        <p:nvSpPr>
          <p:cNvPr id="4" name="灯片编号占位符 3"/>
          <p:cNvSpPr>
            <a:spLocks noGrp="1"/>
          </p:cNvSpPr>
          <p:nvPr>
            <p:ph type="sldNum" sz="quarter" idx="10"/>
          </p:nvPr>
        </p:nvSpPr>
        <p:spPr/>
        <p:txBody>
          <a:bodyPr/>
          <a:lstStyle/>
          <a:p>
            <a:fld id="{898C8B5A-B6FC-4D84-9659-F23250A57F7E}" type="slidenum">
              <a:rPr lang="zh-CN" altLang="en-US" smtClean="0"/>
              <a:t>7</a:t>
            </a:fld>
            <a:endParaRPr lang="zh-CN" altLang="en-US"/>
          </a:p>
        </p:txBody>
      </p:sp>
    </p:spTree>
    <p:extLst>
      <p:ext uri="{BB962C8B-B14F-4D97-AF65-F5344CB8AC3E}">
        <p14:creationId xmlns:p14="http://schemas.microsoft.com/office/powerpoint/2010/main" val="1907098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如何建立人类自主权和机器决策权的平衡机制？</a:t>
            </a:r>
          </a:p>
          <a:p>
            <a:endParaRPr lang="zh-CN" altLang="en-US" dirty="0" smtClean="0"/>
          </a:p>
          <a:p>
            <a:r>
              <a:rPr lang="zh-CN" altLang="en-US" dirty="0" smtClean="0"/>
              <a:t>当今时代人工智能的水平还不算很高，主要的实现方式是深度学习神经网络，而以这种方式训练得到的人工智能的可解释性很低，即便是人工智能前沿的科研者往往也很难分析</a:t>
            </a:r>
            <a:r>
              <a:rPr lang="en-US" altLang="zh-CN" dirty="0" smtClean="0"/>
              <a:t>AI</a:t>
            </a:r>
            <a:r>
              <a:rPr lang="zh-CN" altLang="en-US" dirty="0" smtClean="0"/>
              <a:t>得出正确决策的原因，因而现今的人工智能只能算是弱人工智能，其决策的正确性其实是无法在理论上得到保证的。因此一些关乎人类重大利益（如生命健康权）的事件暂时然还不能完全交给</a:t>
            </a:r>
            <a:r>
              <a:rPr lang="en-US" altLang="zh-CN" dirty="0" smtClean="0"/>
              <a:t>AI</a:t>
            </a:r>
            <a:r>
              <a:rPr lang="zh-CN" altLang="en-US" dirty="0" smtClean="0"/>
              <a:t>进行决策，例如当前的自动驾驶，尽管</a:t>
            </a:r>
            <a:r>
              <a:rPr lang="en-US" altLang="zh-CN" dirty="0" smtClean="0"/>
              <a:t>AI</a:t>
            </a:r>
            <a:r>
              <a:rPr lang="zh-CN" altLang="en-US" dirty="0" smtClean="0"/>
              <a:t>决策的正确度很高，但法律上还是需要用户对自动驾驶</a:t>
            </a:r>
            <a:r>
              <a:rPr lang="en-US" altLang="zh-CN" dirty="0" smtClean="0"/>
              <a:t>AI</a:t>
            </a:r>
            <a:r>
              <a:rPr lang="zh-CN" altLang="en-US" dirty="0" smtClean="0"/>
              <a:t>的决策进行严格的监督的。</a:t>
            </a:r>
          </a:p>
          <a:p>
            <a:endParaRPr lang="zh-CN" altLang="en-US" dirty="0" smtClean="0"/>
          </a:p>
          <a:p>
            <a:r>
              <a:rPr lang="zh-CN" altLang="en-US" dirty="0" smtClean="0"/>
              <a:t>相反，若只是一些推荐性的事件，实现一些辅助性的功能，例如</a:t>
            </a:r>
            <a:r>
              <a:rPr lang="en-US" altLang="zh-CN" dirty="0" smtClean="0"/>
              <a:t>AI</a:t>
            </a:r>
            <a:r>
              <a:rPr lang="zh-CN" altLang="en-US" dirty="0" smtClean="0"/>
              <a:t>推荐商品和视频，游戏</a:t>
            </a:r>
            <a:r>
              <a:rPr lang="en-US" altLang="zh-CN" dirty="0" smtClean="0"/>
              <a:t>AI</a:t>
            </a:r>
            <a:r>
              <a:rPr lang="zh-CN" altLang="en-US" dirty="0" smtClean="0"/>
              <a:t>等等，我们大可以使用</a:t>
            </a:r>
            <a:r>
              <a:rPr lang="en-US" altLang="zh-CN" dirty="0" smtClean="0"/>
              <a:t>AI</a:t>
            </a:r>
            <a:r>
              <a:rPr lang="zh-CN" altLang="en-US" dirty="0" smtClean="0"/>
              <a:t>来辅助我们进行决策和方便我们的生活。</a:t>
            </a:r>
          </a:p>
          <a:p>
            <a:endParaRPr lang="zh-CN" altLang="en-US" dirty="0" smtClean="0"/>
          </a:p>
        </p:txBody>
      </p:sp>
      <p:sp>
        <p:nvSpPr>
          <p:cNvPr id="4" name="灯片编号占位符 3"/>
          <p:cNvSpPr>
            <a:spLocks noGrp="1"/>
          </p:cNvSpPr>
          <p:nvPr>
            <p:ph type="sldNum" sz="quarter" idx="10"/>
          </p:nvPr>
        </p:nvSpPr>
        <p:spPr/>
        <p:txBody>
          <a:bodyPr/>
          <a:lstStyle/>
          <a:p>
            <a:fld id="{2567C053-3889-42D7-8B39-E9E38E3CE565}" type="slidenum">
              <a:rPr lang="zh-CN" altLang="en-US" smtClean="0"/>
              <a:t>8</a:t>
            </a:fld>
            <a:endParaRPr lang="zh-CN" altLang="en-US"/>
          </a:p>
        </p:txBody>
      </p:sp>
    </p:spTree>
    <p:extLst>
      <p:ext uri="{BB962C8B-B14F-4D97-AF65-F5344CB8AC3E}">
        <p14:creationId xmlns:p14="http://schemas.microsoft.com/office/powerpoint/2010/main" val="4220447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对于一些介于重大影响和生活性的事件，例如学生答卷的批改，应聘者的测试，心理咨询等等，我们可以以人类自主决策为主，人工智能的决策为辅得出最终的决策，这样也可以进一步使用和发展该方面的人工智能，进一步解放社会的生产力。</a:t>
            </a:r>
          </a:p>
          <a:p>
            <a:endParaRPr lang="zh-CN" altLang="en-US" dirty="0" smtClean="0"/>
          </a:p>
          <a:p>
            <a:r>
              <a:rPr lang="en-US" altLang="zh-CN" dirty="0" smtClean="0"/>
              <a:t>1.</a:t>
            </a:r>
            <a:r>
              <a:rPr lang="zh-CN" altLang="en-US" dirty="0" smtClean="0"/>
              <a:t>关乎人类重大利益的事件：主要人类自主决策；</a:t>
            </a:r>
          </a:p>
          <a:p>
            <a:r>
              <a:rPr lang="en-US" altLang="zh-CN" dirty="0" smtClean="0"/>
              <a:t>2.</a:t>
            </a:r>
            <a:r>
              <a:rPr lang="zh-CN" altLang="en-US" dirty="0" smtClean="0"/>
              <a:t>推荐和辅助事件：主要使用人工智能进行决策；</a:t>
            </a:r>
          </a:p>
          <a:p>
            <a:r>
              <a:rPr lang="en-US" altLang="zh-CN" dirty="0" smtClean="0"/>
              <a:t>3.</a:t>
            </a:r>
            <a:r>
              <a:rPr lang="zh-CN" altLang="en-US" dirty="0" smtClean="0"/>
              <a:t>介于两者之间：主要人类自主决策，辅以人工智能，并进一步发展该方面的人工智能。</a:t>
            </a:r>
            <a:endParaRPr lang="zh-CN" altLang="en-US" dirty="0"/>
          </a:p>
        </p:txBody>
      </p:sp>
      <p:sp>
        <p:nvSpPr>
          <p:cNvPr id="4" name="灯片编号占位符 3"/>
          <p:cNvSpPr>
            <a:spLocks noGrp="1"/>
          </p:cNvSpPr>
          <p:nvPr>
            <p:ph type="sldNum" sz="quarter" idx="10"/>
          </p:nvPr>
        </p:nvSpPr>
        <p:spPr/>
        <p:txBody>
          <a:bodyPr/>
          <a:lstStyle/>
          <a:p>
            <a:fld id="{2567C053-3889-42D7-8B39-E9E38E3CE565}" type="slidenum">
              <a:rPr lang="zh-CN" altLang="en-US" smtClean="0"/>
              <a:t>9</a:t>
            </a:fld>
            <a:endParaRPr lang="zh-CN" altLang="en-US"/>
          </a:p>
        </p:txBody>
      </p:sp>
    </p:spTree>
    <p:extLst>
      <p:ext uri="{BB962C8B-B14F-4D97-AF65-F5344CB8AC3E}">
        <p14:creationId xmlns:p14="http://schemas.microsoft.com/office/powerpoint/2010/main" val="525127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21171167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222549702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36538676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42167144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1270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565681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2021/6/9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938783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15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86087367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4221859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13955174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19690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CCA3B0-6B01-4F40-8800-79CC0E2ACA23}" type="slidenum">
              <a:rPr lang="zh-CN" altLang="en-US" smtClean="0"/>
              <a:t>‹#›</a:t>
            </a:fld>
            <a:endParaRPr lang="zh-CN" altLang="en-US"/>
          </a:p>
        </p:txBody>
      </p:sp>
      <p:sp>
        <p:nvSpPr>
          <p:cNvPr id="11" name="TextBox 10"/>
          <p:cNvSpPr txBox="1"/>
          <p:nvPr userDrawn="1"/>
        </p:nvSpPr>
        <p:spPr>
          <a:xfrm>
            <a:off x="1666404"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p>
        </p:txBody>
      </p:sp>
    </p:spTree>
    <p:extLst>
      <p:ext uri="{BB962C8B-B14F-4D97-AF65-F5344CB8AC3E}">
        <p14:creationId xmlns:p14="http://schemas.microsoft.com/office/powerpoint/2010/main" val="25945115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29561498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417524-F2D2-49C1-BA0C-0006E2DCD281}" type="datetimeFigureOut">
              <a:rPr lang="zh-CN" altLang="en-US" smtClean="0"/>
              <a:t>2021/6/9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1326815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478" y="-40943"/>
            <a:ext cx="13019964" cy="6919415"/>
          </a:xfrm>
          <a:prstGeom prst="rect">
            <a:avLst/>
          </a:prstGeom>
        </p:spPr>
      </p:pic>
    </p:spTree>
    <p:extLst>
      <p:ext uri="{BB962C8B-B14F-4D97-AF65-F5344CB8AC3E}">
        <p14:creationId xmlns:p14="http://schemas.microsoft.com/office/powerpoint/2010/main" val="39027444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17524-F2D2-49C1-BA0C-0006E2DCD281}" type="datetimeFigureOut">
              <a:rPr lang="zh-CN" altLang="en-US" smtClean="0"/>
              <a:t>2021/6/9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CA3B0-6B01-4F40-8800-79CC0E2ACA23}" type="slidenum">
              <a:rPr lang="zh-CN" altLang="en-US" smtClean="0"/>
              <a:t>‹#›</a:t>
            </a:fld>
            <a:endParaRPr lang="zh-CN" altLang="en-US"/>
          </a:p>
        </p:txBody>
      </p:sp>
    </p:spTree>
    <p:extLst>
      <p:ext uri="{BB962C8B-B14F-4D97-AF65-F5344CB8AC3E}">
        <p14:creationId xmlns:p14="http://schemas.microsoft.com/office/powerpoint/2010/main" val="1811282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2"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64559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8.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6.em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3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jpeg"/><Relationship Id="rId7"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 Id="rId9" Type="http://schemas.openxmlformats.org/officeDocument/2006/relationships/image" Target="../media/image12.emf"/></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20.jpg"/><Relationship Id="rId3" Type="http://schemas.openxmlformats.org/officeDocument/2006/relationships/tags" Target="../tags/tag8.xml"/><Relationship Id="rId7" Type="http://schemas.openxmlformats.org/officeDocument/2006/relationships/slideLayout" Target="../slideLayouts/slideLayout9.xml"/><Relationship Id="rId12" Type="http://schemas.openxmlformats.org/officeDocument/2006/relationships/image" Target="../media/image1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8.png"/><Relationship Id="rId5" Type="http://schemas.openxmlformats.org/officeDocument/2006/relationships/tags" Target="../tags/tag10.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6.png"/><Relationship Id="rId1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notesSlide" Target="../notesSlides/notesSlide8.xml"/><Relationship Id="rId7" Type="http://schemas.openxmlformats.org/officeDocument/2006/relationships/image" Target="../media/image29.jpg"/><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7" cstate="screen">
            <a:extLst>
              <a:ext uri="{28A0092B-C50C-407E-A947-70E740481C1C}">
                <a14:useLocalDpi xmlns:a14="http://schemas.microsoft.com/office/drawing/2010/main"/>
              </a:ext>
            </a:extLst>
          </a:blip>
          <a:srcRect/>
          <a:stretch/>
        </p:blipFill>
        <p:spPr>
          <a:xfrm rot="5400000" flipV="1">
            <a:off x="2667000" y="-2667000"/>
            <a:ext cx="6858000" cy="12192000"/>
          </a:xfrm>
          <a:prstGeom prst="rect">
            <a:avLst/>
          </a:prstGeom>
        </p:spPr>
      </p:pic>
      <p:grpSp>
        <p:nvGrpSpPr>
          <p:cNvPr id="28" name="PA_组合 27"/>
          <p:cNvGrpSpPr/>
          <p:nvPr>
            <p:custDataLst>
              <p:tags r:id="rId2"/>
            </p:custDataLst>
          </p:nvPr>
        </p:nvGrpSpPr>
        <p:grpSpPr>
          <a:xfrm>
            <a:off x="6421438" y="2279176"/>
            <a:ext cx="2253734" cy="1810262"/>
            <a:chOff x="2455731" y="2626671"/>
            <a:chExt cx="1997760" cy="1604656"/>
          </a:xfrm>
        </p:grpSpPr>
        <p:pic>
          <p:nvPicPr>
            <p:cNvPr id="6" name="图片 5"/>
            <p:cNvPicPr>
              <a:picLocks noChangeAspect="1"/>
            </p:cNvPicPr>
            <p:nvPr/>
          </p:nvPicPr>
          <p:blipFill>
            <a:blip r:embed="rId8">
              <a:duotone>
                <a:prstClr val="black"/>
                <a:schemeClr val="bg1">
                  <a:tint val="45000"/>
                  <a:satMod val="400000"/>
                </a:schemeClr>
              </a:duotone>
              <a:lum bright="100000"/>
            </a:blip>
            <a:stretch>
              <a:fillRect/>
            </a:stretch>
          </p:blipFill>
          <p:spPr>
            <a:xfrm>
              <a:off x="2455731" y="2626672"/>
              <a:ext cx="1509520" cy="1604655"/>
            </a:xfrm>
            <a:prstGeom prst="rect">
              <a:avLst/>
            </a:prstGeom>
          </p:spPr>
        </p:pic>
        <p:pic>
          <p:nvPicPr>
            <p:cNvPr id="8" name="图片 7"/>
            <p:cNvPicPr>
              <a:picLocks noChangeAspect="1"/>
            </p:cNvPicPr>
            <p:nvPr/>
          </p:nvPicPr>
          <p:blipFill>
            <a:blip r:embed="rId9">
              <a:lum bright="100000"/>
              <a:duotone>
                <a:prstClr val="black"/>
                <a:schemeClr val="bg1">
                  <a:tint val="45000"/>
                  <a:satMod val="400000"/>
                </a:schemeClr>
              </a:duotone>
            </a:blip>
            <a:stretch>
              <a:fillRect/>
            </a:stretch>
          </p:blipFill>
          <p:spPr>
            <a:xfrm>
              <a:off x="4079988" y="2626671"/>
              <a:ext cx="373503" cy="1604655"/>
            </a:xfrm>
            <a:prstGeom prst="rect">
              <a:avLst/>
            </a:prstGeom>
          </p:spPr>
        </p:pic>
      </p:grpSp>
      <p:sp>
        <p:nvSpPr>
          <p:cNvPr id="11" name="PA_文本框 10"/>
          <p:cNvSpPr txBox="1"/>
          <p:nvPr>
            <p:custDataLst>
              <p:tags r:id="rId3"/>
            </p:custDataLst>
          </p:nvPr>
        </p:nvSpPr>
        <p:spPr>
          <a:xfrm>
            <a:off x="2201664" y="2918358"/>
            <a:ext cx="4416594" cy="1107996"/>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6600" b="1" dirty="0" smtClean="0">
                <a:solidFill>
                  <a:schemeClr val="bg1"/>
                </a:solidFill>
                <a:cs typeface="+mn-ea"/>
                <a:sym typeface="+mn-lt"/>
              </a:rPr>
              <a:t>最终裁决权</a:t>
            </a:r>
            <a:endParaRPr lang="zh-CN" altLang="en-US" sz="6600" b="1" dirty="0">
              <a:solidFill>
                <a:schemeClr val="bg1"/>
              </a:solidFill>
              <a:cs typeface="+mn-ea"/>
              <a:sym typeface="+mn-lt"/>
            </a:endParaRPr>
          </a:p>
        </p:txBody>
      </p:sp>
      <p:pic>
        <p:nvPicPr>
          <p:cNvPr id="9" name="PA_图片 29"/>
          <p:cNvPicPr>
            <a:picLocks noChangeAspect="1"/>
          </p:cNvPicPr>
          <p:nvPr>
            <p:custDataLst>
              <p:tags r:id="rId4"/>
            </p:custDataLst>
          </p:nvPr>
        </p:nvPicPr>
        <p:blipFill>
          <a:blip r:embed="rId10">
            <a:extLst>
              <a:ext uri="{28A0092B-C50C-407E-A947-70E740481C1C}">
                <a14:useLocalDpi xmlns:a14="http://schemas.microsoft.com/office/drawing/2010/main"/>
              </a:ext>
            </a:extLst>
          </a:blip>
          <a:stretch>
            <a:fillRect/>
          </a:stretch>
        </p:blipFill>
        <p:spPr>
          <a:xfrm flipH="1">
            <a:off x="2579143" y="-882018"/>
            <a:ext cx="9736269" cy="8622036"/>
          </a:xfrm>
          <a:prstGeom prst="rect">
            <a:avLst/>
          </a:prstGeom>
        </p:spPr>
      </p:pic>
      <p:sp>
        <p:nvSpPr>
          <p:cNvPr id="2" name="矩形 1"/>
          <p:cNvSpPr/>
          <p:nvPr/>
        </p:nvSpPr>
        <p:spPr>
          <a:xfrm>
            <a:off x="2041364" y="6183949"/>
            <a:ext cx="4576894" cy="369332"/>
          </a:xfrm>
          <a:prstGeom prst="rect">
            <a:avLst/>
          </a:prstGeom>
        </p:spPr>
        <p:txBody>
          <a:bodyPr wrap="none">
            <a:spAutoFit/>
          </a:bodyPr>
          <a:lstStyle/>
          <a:p>
            <a:r>
              <a:rPr lang="en-US" altLang="zh-CN" dirty="0" smtClean="0"/>
              <a:t>-</a:t>
            </a:r>
            <a:r>
              <a:rPr lang="zh-CN" altLang="en-US" dirty="0" smtClean="0"/>
              <a:t>第四组  曾</a:t>
            </a:r>
            <a:r>
              <a:rPr lang="zh-CN" altLang="en-US" dirty="0"/>
              <a:t>子恒</a:t>
            </a:r>
            <a:r>
              <a:rPr lang="zh-CN" altLang="en-US" dirty="0" smtClean="0"/>
              <a:t>，陈柯</a:t>
            </a:r>
            <a:r>
              <a:rPr lang="zh-CN" altLang="en-US" dirty="0"/>
              <a:t>毅，钟鹏程，刘俊楠</a:t>
            </a:r>
          </a:p>
        </p:txBody>
      </p:sp>
    </p:spTree>
    <p:extLst>
      <p:ext uri="{BB962C8B-B14F-4D97-AF65-F5344CB8AC3E}">
        <p14:creationId xmlns:p14="http://schemas.microsoft.com/office/powerpoint/2010/main" val="21982212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6.25E-7 -1.11111E-6 L 0.025 -1.11111E-6 " pathEditMode="relative" rAng="0" ptsTypes="AA">
                                      <p:cBhvr>
                                        <p:cTn id="9" dur="1250" spd="-100000" fill="hold"/>
                                        <p:tgtEl>
                                          <p:spTgt spid="11"/>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750"/>
                                        <p:tgtEl>
                                          <p:spTgt spid="28"/>
                                        </p:tgtEl>
                                      </p:cBhvr>
                                    </p:animEffect>
                                  </p:childTnLst>
                                </p:cTn>
                              </p:par>
                              <p:par>
                                <p:cTn id="14" presetID="63" presetClass="path" presetSubtype="0" decel="100000" fill="hold" nodeType="withEffect">
                                  <p:stCondLst>
                                    <p:cond delay="0"/>
                                  </p:stCondLst>
                                  <p:childTnLst>
                                    <p:animMotion origin="layout" path="M 6.25E-7 -1.11111E-6 L 0.025 -1.11111E-6 " pathEditMode="relative" rAng="0" ptsTypes="AA">
                                      <p:cBhvr>
                                        <p:cTn id="15" dur="1250" spd="-100000" fill="hold"/>
                                        <p:tgtEl>
                                          <p:spTgt spid="28"/>
                                        </p:tgtEl>
                                        <p:attrNameLst>
                                          <p:attrName>ppt_x</p:attrName>
                                          <p:attrName>ppt_y</p:attrName>
                                        </p:attrNameLst>
                                      </p:cBhvr>
                                      <p:rCtr x="1250" y="0"/>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0"/>
                                  </p:stCondLst>
                                  <p:childTnLst>
                                    <p:animMotion origin="layout" path="M 6.25E-7 -1.11111E-6 L 0.025 -1.11111E-6 " pathEditMode="relative" rAng="0" ptsTypes="AA">
                                      <p:cBhvr>
                                        <p:cTn id="21" dur="1250" spd="-100000" fill="hold"/>
                                        <p:tgtEl>
                                          <p:spTgt spid="9"/>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flipH="1">
            <a:off x="2636293" y="-2697707"/>
            <a:ext cx="6919414" cy="12192000"/>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0150" y="0"/>
            <a:ext cx="7744265" cy="6858000"/>
          </a:xfrm>
          <a:prstGeom prst="rect">
            <a:avLst/>
          </a:prstGeom>
        </p:spPr>
      </p:pic>
      <p:sp>
        <p:nvSpPr>
          <p:cNvPr id="6" name="文本框 5"/>
          <p:cNvSpPr txBox="1"/>
          <p:nvPr/>
        </p:nvSpPr>
        <p:spPr>
          <a:xfrm>
            <a:off x="7921841" y="582136"/>
            <a:ext cx="1015663" cy="5632311"/>
          </a:xfrm>
          <a:prstGeom prst="rect">
            <a:avLst/>
          </a:prstGeom>
          <a:noFill/>
          <a:effectLst>
            <a:outerShdw blurRad="63500" sx="102000" sy="102000" algn="ctr" rotWithShape="0">
              <a:prstClr val="black">
                <a:alpha val="40000"/>
              </a:prstClr>
            </a:outerShdw>
          </a:effectLst>
        </p:spPr>
        <p:txBody>
          <a:bodyPr vert="eaVert" wrap="none" rtlCol="0">
            <a:spAutoFit/>
          </a:bodyPr>
          <a:lstStyle/>
          <a:p>
            <a:r>
              <a:rPr lang="zh-CN" altLang="en-US" sz="5400" b="1" dirty="0">
                <a:solidFill>
                  <a:schemeClr val="bg1"/>
                </a:solidFill>
                <a:cs typeface="+mn-ea"/>
                <a:sym typeface="+mn-lt"/>
              </a:rPr>
              <a:t>企业的责任及监管</a:t>
            </a:r>
          </a:p>
        </p:txBody>
      </p:sp>
      <p:pic>
        <p:nvPicPr>
          <p:cNvPr id="4" name="图片 3"/>
          <p:cNvPicPr>
            <a:picLocks noChangeAspect="1"/>
          </p:cNvPicPr>
          <p:nvPr/>
        </p:nvPicPr>
        <p:blipFill>
          <a:blip r:embed="rId5">
            <a:lum bright="100000"/>
            <a:duotone>
              <a:prstClr val="black"/>
              <a:schemeClr val="bg1">
                <a:tint val="45000"/>
                <a:satMod val="400000"/>
              </a:schemeClr>
            </a:duotone>
          </a:blip>
          <a:stretch>
            <a:fillRect/>
          </a:stretch>
        </p:blipFill>
        <p:spPr>
          <a:xfrm>
            <a:off x="8937504" y="1581150"/>
            <a:ext cx="2386425" cy="3695700"/>
          </a:xfrm>
          <a:prstGeom prst="rect">
            <a:avLst/>
          </a:prstGeom>
        </p:spPr>
      </p:pic>
    </p:spTree>
    <p:extLst>
      <p:ext uri="{BB962C8B-B14F-4D97-AF65-F5344CB8AC3E}">
        <p14:creationId xmlns:p14="http://schemas.microsoft.com/office/powerpoint/2010/main" val="6936449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63" presetClass="path" presetSubtype="0" decel="100000" fill="hold" nodeType="withEffect">
                                  <p:stCondLst>
                                    <p:cond delay="0"/>
                                  </p:stCondLst>
                                  <p:childTnLst>
                                    <p:animMotion origin="layout" path="M 6.25E-7 -1.11111E-6 L 0.025 -1.11111E-6 " pathEditMode="relative" rAng="0" ptsTypes="AA">
                                      <p:cBhvr>
                                        <p:cTn id="9" dur="1250" spd="-100000" fill="hold"/>
                                        <p:tgtEl>
                                          <p:spTgt spid="3"/>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63" presetClass="path" presetSubtype="0" decel="100000" fill="hold" nodeType="withEffect">
                                  <p:stCondLst>
                                    <p:cond delay="0"/>
                                  </p:stCondLst>
                                  <p:childTnLst>
                                    <p:animMotion origin="layout" path="M 6.25E-7 -1.11111E-6 L 0.025 -1.11111E-6 " pathEditMode="relative" rAng="0" ptsTypes="AA">
                                      <p:cBhvr>
                                        <p:cTn id="15" dur="1250" spd="-100000" fill="hold"/>
                                        <p:tgtEl>
                                          <p:spTgt spid="4"/>
                                        </p:tgtEl>
                                        <p:attrNameLst>
                                          <p:attrName>ppt_x</p:attrName>
                                          <p:attrName>ppt_y</p:attrName>
                                        </p:attrNameLst>
                                      </p:cBhvr>
                                      <p:rCtr x="1250" y="0"/>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grpId="1" nodeType="withEffect">
                                  <p:stCondLst>
                                    <p:cond delay="0"/>
                                  </p:stCondLst>
                                  <p:childTnLst>
                                    <p:animMotion origin="layout" path="M 6.25E-7 -1.11111E-6 L 0.025 -1.11111E-6 " pathEditMode="relative" rAng="0" ptsTypes="AA">
                                      <p:cBhvr>
                                        <p:cTn id="21" dur="1250" spd="-100000" fill="hold"/>
                                        <p:tgtEl>
                                          <p:spTgt spid="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nvSpPr>
        <p:spPr>
          <a:xfrm rot="16200000">
            <a:off x="5825944" y="343357"/>
            <a:ext cx="7112810" cy="6146991"/>
          </a:xfrm>
          <a:custGeom>
            <a:avLst/>
            <a:gdLst>
              <a:gd name="connsiteX0" fmla="*/ 7112810 w 7112810"/>
              <a:gd name="connsiteY0" fmla="*/ 2228201 h 6146991"/>
              <a:gd name="connsiteX1" fmla="*/ 7112810 w 7112810"/>
              <a:gd name="connsiteY1" fmla="*/ 6146991 h 6146991"/>
              <a:gd name="connsiteX2" fmla="*/ 0 w 7112810"/>
              <a:gd name="connsiteY2" fmla="*/ 6146991 h 6146991"/>
              <a:gd name="connsiteX3" fmla="*/ 0 w 7112810"/>
              <a:gd name="connsiteY3" fmla="*/ 3764615 h 6146991"/>
              <a:gd name="connsiteX4" fmla="*/ 4468183 w 7112810"/>
              <a:gd name="connsiteY4" fmla="*/ 0 h 614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810" h="6146991">
                <a:moveTo>
                  <a:pt x="7112810" y="2228201"/>
                </a:moveTo>
                <a:lnTo>
                  <a:pt x="7112810" y="6146991"/>
                </a:lnTo>
                <a:lnTo>
                  <a:pt x="0" y="6146991"/>
                </a:lnTo>
                <a:lnTo>
                  <a:pt x="0" y="3764615"/>
                </a:lnTo>
                <a:lnTo>
                  <a:pt x="4468183" y="0"/>
                </a:lnTo>
                <a:close/>
              </a:path>
            </a:pathLst>
          </a:cu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a:off x="6327904" y="-139554"/>
            <a:ext cx="6146992" cy="7112813"/>
          </a:xfrm>
          <a:custGeom>
            <a:avLst/>
            <a:gdLst>
              <a:gd name="connsiteX0" fmla="*/ 2410882 w 6146992"/>
              <a:gd name="connsiteY0" fmla="*/ 0 h 7112813"/>
              <a:gd name="connsiteX1" fmla="*/ 6146992 w 6146992"/>
              <a:gd name="connsiteY1" fmla="*/ 0 h 7112813"/>
              <a:gd name="connsiteX2" fmla="*/ 6146992 w 6146992"/>
              <a:gd name="connsiteY2" fmla="*/ 6213417 h 7112813"/>
              <a:gd name="connsiteX3" fmla="*/ 5327090 w 6146992"/>
              <a:gd name="connsiteY3" fmla="*/ 7112813 h 7112813"/>
              <a:gd name="connsiteX4" fmla="*/ 4073258 w 6146992"/>
              <a:gd name="connsiteY4" fmla="*/ 7112813 h 7112813"/>
              <a:gd name="connsiteX5" fmla="*/ 0 w 6146992"/>
              <a:gd name="connsiteY5" fmla="*/ 2644630 h 711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6992" h="7112813">
                <a:moveTo>
                  <a:pt x="2410882" y="0"/>
                </a:moveTo>
                <a:lnTo>
                  <a:pt x="6146992" y="0"/>
                </a:lnTo>
                <a:lnTo>
                  <a:pt x="6146992" y="6213417"/>
                </a:lnTo>
                <a:lnTo>
                  <a:pt x="5327090" y="7112813"/>
                </a:lnTo>
                <a:lnTo>
                  <a:pt x="4073258" y="7112813"/>
                </a:lnTo>
                <a:lnTo>
                  <a:pt x="0" y="264463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10"/>
          <p:cNvSpPr/>
          <p:nvPr/>
        </p:nvSpPr>
        <p:spPr>
          <a:xfrm>
            <a:off x="6396482" y="-9095"/>
            <a:ext cx="5795519" cy="7238569"/>
          </a:xfrm>
          <a:custGeom>
            <a:avLst/>
            <a:gdLst>
              <a:gd name="connsiteX0" fmla="*/ 2527062 w 5795519"/>
              <a:gd name="connsiteY0" fmla="*/ 0 h 7238569"/>
              <a:gd name="connsiteX1" fmla="*/ 5795519 w 5795519"/>
              <a:gd name="connsiteY1" fmla="*/ 0 h 7238569"/>
              <a:gd name="connsiteX2" fmla="*/ 5795519 w 5795519"/>
              <a:gd name="connsiteY2" fmla="*/ 6197017 h 7238569"/>
              <a:gd name="connsiteX3" fmla="*/ 4748626 w 5795519"/>
              <a:gd name="connsiteY3" fmla="*/ 7238569 h 7238569"/>
              <a:gd name="connsiteX4" fmla="*/ 0 w 5795519"/>
              <a:gd name="connsiteY4" fmla="*/ 2514170 h 7238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519" h="7238569">
                <a:moveTo>
                  <a:pt x="2527062" y="0"/>
                </a:moveTo>
                <a:lnTo>
                  <a:pt x="5795519" y="0"/>
                </a:lnTo>
                <a:lnTo>
                  <a:pt x="5795519" y="6197017"/>
                </a:lnTo>
                <a:lnTo>
                  <a:pt x="4748626" y="7238569"/>
                </a:lnTo>
                <a:lnTo>
                  <a:pt x="0" y="2514170"/>
                </a:lnTo>
                <a:close/>
              </a:path>
            </a:pathLst>
          </a:cu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任意多边形 37"/>
          <p:cNvSpPr/>
          <p:nvPr/>
        </p:nvSpPr>
        <p:spPr>
          <a:xfrm rot="5400000" flipH="1">
            <a:off x="5818007" y="316370"/>
            <a:ext cx="7112810" cy="6200967"/>
          </a:xfrm>
          <a:custGeom>
            <a:avLst/>
            <a:gdLst>
              <a:gd name="connsiteX0" fmla="*/ 7112810 w 7112810"/>
              <a:gd name="connsiteY0" fmla="*/ 4252858 h 6200967"/>
              <a:gd name="connsiteX1" fmla="*/ 7112810 w 7112810"/>
              <a:gd name="connsiteY1" fmla="*/ 0 h 6200967"/>
              <a:gd name="connsiteX2" fmla="*/ 426325 w 7112810"/>
              <a:gd name="connsiteY2" fmla="*/ 0 h 6200967"/>
              <a:gd name="connsiteX3" fmla="*/ 0 w 7112810"/>
              <a:gd name="connsiteY3" fmla="*/ 320136 h 6200967"/>
              <a:gd name="connsiteX4" fmla="*/ 0 w 7112810"/>
              <a:gd name="connsiteY4" fmla="*/ 2951541 h 6200967"/>
              <a:gd name="connsiteX5" fmla="*/ 56973 w 7112810"/>
              <a:gd name="connsiteY5" fmla="*/ 2951541 h 6200967"/>
              <a:gd name="connsiteX6" fmla="*/ 4468183 w 7112810"/>
              <a:gd name="connsiteY6" fmla="*/ 6200967 h 620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2810" h="6200967">
                <a:moveTo>
                  <a:pt x="7112810" y="4252858"/>
                </a:moveTo>
                <a:lnTo>
                  <a:pt x="7112810" y="0"/>
                </a:lnTo>
                <a:lnTo>
                  <a:pt x="426325" y="0"/>
                </a:lnTo>
                <a:lnTo>
                  <a:pt x="0" y="320136"/>
                </a:lnTo>
                <a:lnTo>
                  <a:pt x="0" y="2951541"/>
                </a:lnTo>
                <a:lnTo>
                  <a:pt x="56973" y="2951541"/>
                </a:lnTo>
                <a:lnTo>
                  <a:pt x="4468183" y="6200967"/>
                </a:lnTo>
                <a:close/>
              </a:path>
            </a:pathLst>
          </a:custGeom>
          <a:noFill/>
          <a:ln w="3175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p:cNvSpPr txBox="1"/>
          <p:nvPr/>
        </p:nvSpPr>
        <p:spPr>
          <a:xfrm>
            <a:off x="626723" y="1579502"/>
            <a:ext cx="4882606" cy="3416320"/>
          </a:xfrm>
          <a:prstGeom prst="rect">
            <a:avLst/>
          </a:prstGeom>
          <a:noFill/>
        </p:spPr>
        <p:txBody>
          <a:bodyPr wrap="square" rtlCol="0">
            <a:spAutoFit/>
          </a:bodyPr>
          <a:lstStyle/>
          <a:p>
            <a:pPr>
              <a:lnSpc>
                <a:spcPct val="200000"/>
              </a:lnSpc>
            </a:pPr>
            <a:r>
              <a:rPr lang="zh-CN" altLang="en-US" dirty="0" smtClean="0">
                <a:solidFill>
                  <a:schemeClr val="bg2">
                    <a:lumMod val="75000"/>
                  </a:schemeClr>
                </a:solidFill>
                <a:cs typeface="+mn-ea"/>
                <a:sym typeface="+mn-lt"/>
              </a:rPr>
              <a:t>    在</a:t>
            </a:r>
            <a:r>
              <a:rPr lang="zh-CN" altLang="en-US" dirty="0">
                <a:solidFill>
                  <a:schemeClr val="bg2">
                    <a:lumMod val="75000"/>
                  </a:schemeClr>
                </a:solidFill>
                <a:cs typeface="+mn-ea"/>
                <a:sym typeface="+mn-lt"/>
              </a:rPr>
              <a:t>赋予人工智能决策权的过程中，我认为企业的责任是预测人工智能所有的可能做出的决策，并将违反社会道德的决策禁止。</a:t>
            </a:r>
            <a:endParaRPr lang="en-US" altLang="zh-CN" dirty="0">
              <a:solidFill>
                <a:schemeClr val="bg2">
                  <a:lumMod val="75000"/>
                </a:schemeClr>
              </a:solidFill>
              <a:cs typeface="+mn-ea"/>
              <a:sym typeface="+mn-lt"/>
            </a:endParaRPr>
          </a:p>
          <a:p>
            <a:pPr>
              <a:lnSpc>
                <a:spcPct val="200000"/>
              </a:lnSpc>
            </a:pPr>
            <a:r>
              <a:rPr lang="zh-CN" altLang="en-US" dirty="0" smtClean="0">
                <a:solidFill>
                  <a:schemeClr val="bg2">
                    <a:lumMod val="75000"/>
                  </a:schemeClr>
                </a:solidFill>
                <a:cs typeface="+mn-ea"/>
                <a:sym typeface="+mn-lt"/>
              </a:rPr>
              <a:t>    至</a:t>
            </a:r>
            <a:r>
              <a:rPr lang="zh-CN" altLang="en-US" dirty="0">
                <a:solidFill>
                  <a:schemeClr val="bg2">
                    <a:lumMod val="75000"/>
                  </a:schemeClr>
                </a:solidFill>
                <a:cs typeface="+mn-ea"/>
                <a:sym typeface="+mn-lt"/>
              </a:rPr>
              <a:t>于责任的落实方法，我认为企业应该在将人工智能产品送向市场之前进行大量测试，观察产品是否会做出不利于人类的决策。</a:t>
            </a:r>
            <a:endParaRPr lang="en-US" altLang="zh-CN" dirty="0">
              <a:solidFill>
                <a:schemeClr val="bg2">
                  <a:lumMod val="75000"/>
                </a:schemeClr>
              </a:solidFill>
              <a:cs typeface="+mn-ea"/>
              <a:sym typeface="+mn-lt"/>
            </a:endParaRPr>
          </a:p>
        </p:txBody>
      </p:sp>
      <p:sp>
        <p:nvSpPr>
          <p:cNvPr id="40" name="文本框 39"/>
          <p:cNvSpPr txBox="1"/>
          <p:nvPr/>
        </p:nvSpPr>
        <p:spPr>
          <a:xfrm>
            <a:off x="626723" y="94061"/>
            <a:ext cx="2749471" cy="707886"/>
          </a:xfrm>
          <a:prstGeom prst="rect">
            <a:avLst/>
          </a:prstGeom>
          <a:noFill/>
        </p:spPr>
        <p:txBody>
          <a:bodyPr wrap="none" rtlCol="0">
            <a:spAutoFit/>
          </a:bodyPr>
          <a:lstStyle/>
          <a:p>
            <a:r>
              <a:rPr lang="zh-CN" altLang="en-US" sz="4000" b="1" dirty="0">
                <a:solidFill>
                  <a:schemeClr val="accent5"/>
                </a:solidFill>
                <a:cs typeface="+mn-ea"/>
                <a:sym typeface="+mn-lt"/>
              </a:rPr>
              <a:t>企业的责任</a:t>
            </a:r>
          </a:p>
        </p:txBody>
      </p:sp>
      <p:sp>
        <p:nvSpPr>
          <p:cNvPr id="41" name="文本框 40"/>
          <p:cNvSpPr txBox="1"/>
          <p:nvPr/>
        </p:nvSpPr>
        <p:spPr>
          <a:xfrm>
            <a:off x="607672" y="639387"/>
            <a:ext cx="2749471" cy="707886"/>
          </a:xfrm>
          <a:prstGeom prst="rect">
            <a:avLst/>
          </a:prstGeom>
          <a:noFill/>
        </p:spPr>
        <p:txBody>
          <a:bodyPr wrap="none" rtlCol="0">
            <a:spAutoFit/>
          </a:bodyPr>
          <a:lstStyle/>
          <a:p>
            <a:r>
              <a:rPr lang="zh-CN" altLang="en-US" sz="4000" b="1" dirty="0">
                <a:solidFill>
                  <a:schemeClr val="bg2">
                    <a:lumMod val="50000"/>
                  </a:schemeClr>
                </a:solidFill>
                <a:cs typeface="+mn-ea"/>
                <a:sym typeface="+mn-lt"/>
              </a:rPr>
              <a:t>责任的落实</a:t>
            </a:r>
            <a:endParaRPr lang="en-US" altLang="zh-CN" sz="4000" b="1" dirty="0">
              <a:solidFill>
                <a:schemeClr val="bg2">
                  <a:lumMod val="50000"/>
                </a:schemeClr>
              </a:solidFill>
              <a:cs typeface="+mn-ea"/>
              <a:sym typeface="+mn-lt"/>
            </a:endParaRPr>
          </a:p>
        </p:txBody>
      </p:sp>
    </p:spTree>
    <p:extLst>
      <p:ext uri="{BB962C8B-B14F-4D97-AF65-F5344CB8AC3E}">
        <p14:creationId xmlns:p14="http://schemas.microsoft.com/office/powerpoint/2010/main" val="26509014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par>
                                <p:cTn id="8" presetID="35" presetClass="path" presetSubtype="0" decel="100000" fill="hold" grpId="1" nodeType="withEffect">
                                  <p:stCondLst>
                                    <p:cond delay="0"/>
                                  </p:stCondLst>
                                  <p:childTnLst>
                                    <p:animMotion origin="layout" path="M -4.16667E-7 2.59259E-6 L -0.04557 2.59259E-6 " pathEditMode="relative" rAng="0" ptsTypes="AA">
                                      <p:cBhvr>
                                        <p:cTn id="9" dur="1500" spd="-100000" fill="hold"/>
                                        <p:tgtEl>
                                          <p:spTgt spid="40"/>
                                        </p:tgtEl>
                                        <p:attrNameLst>
                                          <p:attrName>ppt_x</p:attrName>
                                          <p:attrName>ppt_y</p:attrName>
                                        </p:attrNameLst>
                                      </p:cBhvr>
                                      <p:rCtr x="-2279" y="0"/>
                                    </p:animMotion>
                                  </p:childTnLst>
                                </p:cTn>
                              </p:par>
                              <p:par>
                                <p:cTn id="10" presetID="10" presetClass="entr" presetSubtype="0" fill="hold" grpId="0" nodeType="withEffect">
                                  <p:stCondLst>
                                    <p:cond delay="25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750"/>
                                        <p:tgtEl>
                                          <p:spTgt spid="41"/>
                                        </p:tgtEl>
                                      </p:cBhvr>
                                    </p:animEffect>
                                  </p:childTnLst>
                                </p:cTn>
                              </p:par>
                              <p:par>
                                <p:cTn id="13" presetID="35" presetClass="path" presetSubtype="0" decel="100000" fill="hold" grpId="1" nodeType="withEffect">
                                  <p:stCondLst>
                                    <p:cond delay="250"/>
                                  </p:stCondLst>
                                  <p:childTnLst>
                                    <p:animMotion origin="layout" path="M -6.25E-7 -1.11111E-6 L -0.04557 -1.11111E-6 " pathEditMode="relative" rAng="0" ptsTypes="AA">
                                      <p:cBhvr>
                                        <p:cTn id="14" dur="1500" spd="-100000" fill="hold"/>
                                        <p:tgtEl>
                                          <p:spTgt spid="41"/>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750"/>
                                        <p:tgtEl>
                                          <p:spTgt spid="39"/>
                                        </p:tgtEl>
                                      </p:cBhvr>
                                    </p:animEffect>
                                  </p:childTnLst>
                                </p:cTn>
                              </p:par>
                              <p:par>
                                <p:cTn id="18" presetID="35" presetClass="path" presetSubtype="0" decel="100000" fill="hold" grpId="1" nodeType="withEffect">
                                  <p:stCondLst>
                                    <p:cond delay="500"/>
                                  </p:stCondLst>
                                  <p:childTnLst>
                                    <p:animMotion origin="layout" path="M -3.125E-6 7.40741E-7 L -0.04557 7.40741E-7 " pathEditMode="relative" rAng="0" ptsTypes="AA">
                                      <p:cBhvr>
                                        <p:cTn id="19" dur="1500" spd="-100000" fill="hold"/>
                                        <p:tgtEl>
                                          <p:spTgt spid="39"/>
                                        </p:tgtEl>
                                        <p:attrNameLst>
                                          <p:attrName>ppt_x</p:attrName>
                                          <p:attrName>ppt_y</p:attrName>
                                        </p:attrNameLst>
                                      </p:cBhvr>
                                      <p:rCtr x="-2279" y="0"/>
                                    </p:animMotion>
                                  </p:childTnLst>
                                </p:cTn>
                              </p:par>
                              <p:par>
                                <p:cTn id="20" presetID="10" presetClass="entr" presetSubtype="0" fill="hold" grpId="0" nodeType="withEffect">
                                  <p:stCondLst>
                                    <p:cond delay="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800"/>
                                        <p:tgtEl>
                                          <p:spTgt spid="38"/>
                                        </p:tgtEl>
                                      </p:cBhvr>
                                    </p:animEffect>
                                  </p:childTnLst>
                                </p:cTn>
                              </p:par>
                              <p:par>
                                <p:cTn id="23" presetID="63" presetClass="path" presetSubtype="0" decel="100000" fill="hold" grpId="1" nodeType="withEffect">
                                  <p:stCondLst>
                                    <p:cond delay="750"/>
                                  </p:stCondLst>
                                  <p:childTnLst>
                                    <p:animMotion origin="layout" path="M 8.33333E-7 1.48148E-6 L 0.025 1.48148E-6 " pathEditMode="relative" rAng="0" ptsTypes="AA">
                                      <p:cBhvr>
                                        <p:cTn id="24" dur="1250" spd="-100000" fill="hold"/>
                                        <p:tgtEl>
                                          <p:spTgt spid="38"/>
                                        </p:tgtEl>
                                        <p:attrNameLst>
                                          <p:attrName>ppt_x</p:attrName>
                                          <p:attrName>ppt_y</p:attrName>
                                        </p:attrNameLst>
                                      </p:cBhvr>
                                      <p:rCtr x="1250" y="0"/>
                                    </p:animMotion>
                                  </p:childTnLst>
                                </p:cTn>
                              </p:par>
                              <p:par>
                                <p:cTn id="25" presetID="10" presetClass="entr" presetSubtype="0" fill="hold" grpId="0" nodeType="withEffect">
                                  <p:stCondLst>
                                    <p:cond delay="10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800"/>
                                        <p:tgtEl>
                                          <p:spTgt spid="31"/>
                                        </p:tgtEl>
                                      </p:cBhvr>
                                    </p:animEffect>
                                  </p:childTnLst>
                                </p:cTn>
                              </p:par>
                              <p:par>
                                <p:cTn id="28" presetID="63" presetClass="path" presetSubtype="0" decel="100000" fill="hold" grpId="1" nodeType="withEffect">
                                  <p:stCondLst>
                                    <p:cond delay="1000"/>
                                  </p:stCondLst>
                                  <p:childTnLst>
                                    <p:animMotion origin="layout" path="M 8.33333E-7 1.48148E-6 L 0.025 1.48148E-6 " pathEditMode="relative" rAng="0" ptsTypes="AA">
                                      <p:cBhvr>
                                        <p:cTn id="29" dur="1250" spd="-100000" fill="hold"/>
                                        <p:tgtEl>
                                          <p:spTgt spid="31"/>
                                        </p:tgtEl>
                                        <p:attrNameLst>
                                          <p:attrName>ppt_x</p:attrName>
                                          <p:attrName>ppt_y</p:attrName>
                                        </p:attrNameLst>
                                      </p:cBhvr>
                                      <p:rCtr x="1250" y="0"/>
                                    </p:animMotion>
                                  </p:childTnLst>
                                </p:cTn>
                              </p:par>
                              <p:par>
                                <p:cTn id="30" presetID="10" presetClass="entr" presetSubtype="0" fill="hold" grpId="0" nodeType="withEffect">
                                  <p:stCondLst>
                                    <p:cond delay="125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800"/>
                                        <p:tgtEl>
                                          <p:spTgt spid="37"/>
                                        </p:tgtEl>
                                      </p:cBhvr>
                                    </p:animEffect>
                                  </p:childTnLst>
                                </p:cTn>
                              </p:par>
                              <p:par>
                                <p:cTn id="33" presetID="63" presetClass="path" presetSubtype="0" decel="100000" fill="hold" grpId="1" nodeType="withEffect">
                                  <p:stCondLst>
                                    <p:cond delay="1250"/>
                                  </p:stCondLst>
                                  <p:childTnLst>
                                    <p:animMotion origin="layout" path="M 8.33333E-7 1.48148E-6 L 0.025 1.48148E-6 " pathEditMode="relative" rAng="0" ptsTypes="AA">
                                      <p:cBhvr>
                                        <p:cTn id="34" dur="1250" spd="-100000" fill="hold"/>
                                        <p:tgtEl>
                                          <p:spTgt spid="37"/>
                                        </p:tgtEl>
                                        <p:attrNameLst>
                                          <p:attrName>ppt_x</p:attrName>
                                          <p:attrName>ppt_y</p:attrName>
                                        </p:attrNameLst>
                                      </p:cBhvr>
                                      <p:rCtr x="1250" y="0"/>
                                    </p:animMotion>
                                  </p:childTnLst>
                                </p:cTn>
                              </p:par>
                              <p:par>
                                <p:cTn id="35" presetID="10" presetClass="entr" presetSubtype="0" fill="hold" grpId="0" nodeType="withEffect">
                                  <p:stCondLst>
                                    <p:cond delay="1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800"/>
                                        <p:tgtEl>
                                          <p:spTgt spid="11"/>
                                        </p:tgtEl>
                                      </p:cBhvr>
                                    </p:animEffect>
                                  </p:childTnLst>
                                </p:cTn>
                              </p:par>
                              <p:par>
                                <p:cTn id="38" presetID="63" presetClass="path" presetSubtype="0" decel="100000" fill="hold" grpId="1" nodeType="withEffect">
                                  <p:stCondLst>
                                    <p:cond delay="1500"/>
                                  </p:stCondLst>
                                  <p:childTnLst>
                                    <p:animMotion origin="layout" path="M 8.33333E-7 1.48148E-6 L 0.025 1.48148E-6 " pathEditMode="relative" rAng="0" ptsTypes="AA">
                                      <p:cBhvr>
                                        <p:cTn id="39" dur="1250" spd="-100000" fill="hold"/>
                                        <p:tgtEl>
                                          <p:spTgt spid="11"/>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7" grpId="0" animBg="1"/>
      <p:bldP spid="37" grpId="1" animBg="1"/>
      <p:bldP spid="11" grpId="0" animBg="1"/>
      <p:bldP spid="11" grpId="1" animBg="1"/>
      <p:bldP spid="38" grpId="0" animBg="1"/>
      <p:bldP spid="38" grpId="1" animBg="1"/>
      <p:bldP spid="39" grpId="0"/>
      <p:bldP spid="39" grpId="1"/>
      <p:bldP spid="40" grpId="0"/>
      <p:bldP spid="40" grpId="1"/>
      <p:bldP spid="41" grpId="0"/>
      <p:bldP spid="4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nvSpPr>
        <p:spPr>
          <a:xfrm rot="16200000">
            <a:off x="5825944" y="343357"/>
            <a:ext cx="7112810" cy="6146991"/>
          </a:xfrm>
          <a:custGeom>
            <a:avLst/>
            <a:gdLst>
              <a:gd name="connsiteX0" fmla="*/ 7112810 w 7112810"/>
              <a:gd name="connsiteY0" fmla="*/ 2228201 h 6146991"/>
              <a:gd name="connsiteX1" fmla="*/ 7112810 w 7112810"/>
              <a:gd name="connsiteY1" fmla="*/ 6146991 h 6146991"/>
              <a:gd name="connsiteX2" fmla="*/ 0 w 7112810"/>
              <a:gd name="connsiteY2" fmla="*/ 6146991 h 6146991"/>
              <a:gd name="connsiteX3" fmla="*/ 0 w 7112810"/>
              <a:gd name="connsiteY3" fmla="*/ 3764615 h 6146991"/>
              <a:gd name="connsiteX4" fmla="*/ 4468183 w 7112810"/>
              <a:gd name="connsiteY4" fmla="*/ 0 h 614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810" h="6146991">
                <a:moveTo>
                  <a:pt x="7112810" y="2228201"/>
                </a:moveTo>
                <a:lnTo>
                  <a:pt x="7112810" y="6146991"/>
                </a:lnTo>
                <a:lnTo>
                  <a:pt x="0" y="6146991"/>
                </a:lnTo>
                <a:lnTo>
                  <a:pt x="0" y="3764615"/>
                </a:lnTo>
                <a:lnTo>
                  <a:pt x="4468183" y="0"/>
                </a:lnTo>
                <a:close/>
              </a:path>
            </a:pathLst>
          </a:cu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a:off x="6327904" y="-139554"/>
            <a:ext cx="6146992" cy="7112813"/>
          </a:xfrm>
          <a:custGeom>
            <a:avLst/>
            <a:gdLst>
              <a:gd name="connsiteX0" fmla="*/ 2410882 w 6146992"/>
              <a:gd name="connsiteY0" fmla="*/ 0 h 7112813"/>
              <a:gd name="connsiteX1" fmla="*/ 6146992 w 6146992"/>
              <a:gd name="connsiteY1" fmla="*/ 0 h 7112813"/>
              <a:gd name="connsiteX2" fmla="*/ 6146992 w 6146992"/>
              <a:gd name="connsiteY2" fmla="*/ 6213417 h 7112813"/>
              <a:gd name="connsiteX3" fmla="*/ 5327090 w 6146992"/>
              <a:gd name="connsiteY3" fmla="*/ 7112813 h 7112813"/>
              <a:gd name="connsiteX4" fmla="*/ 4073258 w 6146992"/>
              <a:gd name="connsiteY4" fmla="*/ 7112813 h 7112813"/>
              <a:gd name="connsiteX5" fmla="*/ 0 w 6146992"/>
              <a:gd name="connsiteY5" fmla="*/ 2644630 h 711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6992" h="7112813">
                <a:moveTo>
                  <a:pt x="2410882" y="0"/>
                </a:moveTo>
                <a:lnTo>
                  <a:pt x="6146992" y="0"/>
                </a:lnTo>
                <a:lnTo>
                  <a:pt x="6146992" y="6213417"/>
                </a:lnTo>
                <a:lnTo>
                  <a:pt x="5327090" y="7112813"/>
                </a:lnTo>
                <a:lnTo>
                  <a:pt x="4073258" y="7112813"/>
                </a:lnTo>
                <a:lnTo>
                  <a:pt x="0" y="264463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10"/>
          <p:cNvSpPr/>
          <p:nvPr/>
        </p:nvSpPr>
        <p:spPr>
          <a:xfrm>
            <a:off x="6396482" y="-9095"/>
            <a:ext cx="5795519" cy="7238569"/>
          </a:xfrm>
          <a:custGeom>
            <a:avLst/>
            <a:gdLst>
              <a:gd name="connsiteX0" fmla="*/ 2527062 w 5795519"/>
              <a:gd name="connsiteY0" fmla="*/ 0 h 7238569"/>
              <a:gd name="connsiteX1" fmla="*/ 5795519 w 5795519"/>
              <a:gd name="connsiteY1" fmla="*/ 0 h 7238569"/>
              <a:gd name="connsiteX2" fmla="*/ 5795519 w 5795519"/>
              <a:gd name="connsiteY2" fmla="*/ 6197017 h 7238569"/>
              <a:gd name="connsiteX3" fmla="*/ 4748626 w 5795519"/>
              <a:gd name="connsiteY3" fmla="*/ 7238569 h 7238569"/>
              <a:gd name="connsiteX4" fmla="*/ 0 w 5795519"/>
              <a:gd name="connsiteY4" fmla="*/ 2514170 h 7238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519" h="7238569">
                <a:moveTo>
                  <a:pt x="2527062" y="0"/>
                </a:moveTo>
                <a:lnTo>
                  <a:pt x="5795519" y="0"/>
                </a:lnTo>
                <a:lnTo>
                  <a:pt x="5795519" y="6197017"/>
                </a:lnTo>
                <a:lnTo>
                  <a:pt x="4748626" y="7238569"/>
                </a:lnTo>
                <a:lnTo>
                  <a:pt x="0" y="2514170"/>
                </a:lnTo>
                <a:close/>
              </a:path>
            </a:pathLst>
          </a:custGeom>
          <a:blipFill dpi="0" rotWithShape="1">
            <a:blip r:embed="rId3"/>
            <a:srcRect/>
            <a:stretch>
              <a:fillRect l="1000" r="-2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任意多边形 37"/>
          <p:cNvSpPr/>
          <p:nvPr/>
        </p:nvSpPr>
        <p:spPr>
          <a:xfrm rot="5400000" flipH="1">
            <a:off x="5818007" y="316370"/>
            <a:ext cx="7112810" cy="6200967"/>
          </a:xfrm>
          <a:custGeom>
            <a:avLst/>
            <a:gdLst>
              <a:gd name="connsiteX0" fmla="*/ 7112810 w 7112810"/>
              <a:gd name="connsiteY0" fmla="*/ 4252858 h 6200967"/>
              <a:gd name="connsiteX1" fmla="*/ 7112810 w 7112810"/>
              <a:gd name="connsiteY1" fmla="*/ 0 h 6200967"/>
              <a:gd name="connsiteX2" fmla="*/ 426325 w 7112810"/>
              <a:gd name="connsiteY2" fmla="*/ 0 h 6200967"/>
              <a:gd name="connsiteX3" fmla="*/ 0 w 7112810"/>
              <a:gd name="connsiteY3" fmla="*/ 320136 h 6200967"/>
              <a:gd name="connsiteX4" fmla="*/ 0 w 7112810"/>
              <a:gd name="connsiteY4" fmla="*/ 2951541 h 6200967"/>
              <a:gd name="connsiteX5" fmla="*/ 56973 w 7112810"/>
              <a:gd name="connsiteY5" fmla="*/ 2951541 h 6200967"/>
              <a:gd name="connsiteX6" fmla="*/ 4468183 w 7112810"/>
              <a:gd name="connsiteY6" fmla="*/ 6200967 h 620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2810" h="6200967">
                <a:moveTo>
                  <a:pt x="7112810" y="4252858"/>
                </a:moveTo>
                <a:lnTo>
                  <a:pt x="7112810" y="0"/>
                </a:lnTo>
                <a:lnTo>
                  <a:pt x="426325" y="0"/>
                </a:lnTo>
                <a:lnTo>
                  <a:pt x="0" y="320136"/>
                </a:lnTo>
                <a:lnTo>
                  <a:pt x="0" y="2951541"/>
                </a:lnTo>
                <a:lnTo>
                  <a:pt x="56973" y="2951541"/>
                </a:lnTo>
                <a:lnTo>
                  <a:pt x="4468183" y="6200967"/>
                </a:lnTo>
                <a:close/>
              </a:path>
            </a:pathLst>
          </a:custGeom>
          <a:noFill/>
          <a:ln w="3175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p:cNvSpPr txBox="1"/>
          <p:nvPr/>
        </p:nvSpPr>
        <p:spPr>
          <a:xfrm>
            <a:off x="630723" y="2389019"/>
            <a:ext cx="4882606" cy="1116781"/>
          </a:xfrm>
          <a:prstGeom prst="rect">
            <a:avLst/>
          </a:prstGeom>
          <a:noFill/>
        </p:spPr>
        <p:txBody>
          <a:bodyPr wrap="square" rtlCol="0">
            <a:spAutoFit/>
          </a:bodyPr>
          <a:lstStyle/>
          <a:p>
            <a:pPr>
              <a:lnSpc>
                <a:spcPct val="200000"/>
              </a:lnSpc>
            </a:pPr>
            <a:r>
              <a:rPr lang="en-US" altLang="zh-CN" dirty="0">
                <a:solidFill>
                  <a:schemeClr val="bg1"/>
                </a:solidFill>
                <a:cs typeface="+mn-ea"/>
                <a:sym typeface="+mn-lt"/>
              </a:rPr>
              <a:t> </a:t>
            </a:r>
            <a:r>
              <a:rPr lang="zh-CN" altLang="en-US" dirty="0">
                <a:solidFill>
                  <a:schemeClr val="bg1"/>
                </a:solidFill>
                <a:cs typeface="+mn-ea"/>
                <a:sym typeface="+mn-lt"/>
              </a:rPr>
              <a:t>首先是政府有关部门要尽快出台相关政策与法律，监督管理人工智能的各种决策权</a:t>
            </a:r>
            <a:r>
              <a:rPr lang="zh-CN" altLang="en-US" dirty="0" smtClean="0">
                <a:solidFill>
                  <a:schemeClr val="bg1"/>
                </a:solidFill>
                <a:cs typeface="+mn-ea"/>
                <a:sym typeface="+mn-lt"/>
              </a:rPr>
              <a:t>。</a:t>
            </a:r>
          </a:p>
        </p:txBody>
      </p:sp>
      <p:sp>
        <p:nvSpPr>
          <p:cNvPr id="40" name="文本框 39"/>
          <p:cNvSpPr txBox="1"/>
          <p:nvPr/>
        </p:nvSpPr>
        <p:spPr>
          <a:xfrm>
            <a:off x="1574152" y="1506961"/>
            <a:ext cx="2749471" cy="707886"/>
          </a:xfrm>
          <a:prstGeom prst="rect">
            <a:avLst/>
          </a:prstGeom>
          <a:noFill/>
        </p:spPr>
        <p:txBody>
          <a:bodyPr wrap="none" rtlCol="0">
            <a:spAutoFit/>
          </a:bodyPr>
          <a:lstStyle/>
          <a:p>
            <a:r>
              <a:rPr lang="zh-CN" altLang="en-US" sz="4000" b="1" dirty="0">
                <a:solidFill>
                  <a:srgbClr val="0070C0"/>
                </a:solidFill>
                <a:cs typeface="+mn-ea"/>
                <a:sym typeface="+mn-lt"/>
              </a:rPr>
              <a:t>责任的监管</a:t>
            </a:r>
          </a:p>
        </p:txBody>
      </p:sp>
    </p:spTree>
    <p:extLst>
      <p:ext uri="{BB962C8B-B14F-4D97-AF65-F5344CB8AC3E}">
        <p14:creationId xmlns:p14="http://schemas.microsoft.com/office/powerpoint/2010/main" val="12636699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par>
                                <p:cTn id="8" presetID="35" presetClass="path" presetSubtype="0" decel="100000" fill="hold" grpId="1" nodeType="withEffect">
                                  <p:stCondLst>
                                    <p:cond delay="0"/>
                                  </p:stCondLst>
                                  <p:childTnLst>
                                    <p:animMotion origin="layout" path="M -4.16667E-7 2.59259E-6 L -0.04557 2.59259E-6 " pathEditMode="relative" rAng="0" ptsTypes="AA">
                                      <p:cBhvr>
                                        <p:cTn id="9" dur="1500" spd="-100000" fill="hold"/>
                                        <p:tgtEl>
                                          <p:spTgt spid="40"/>
                                        </p:tgtEl>
                                        <p:attrNameLst>
                                          <p:attrName>ppt_x</p:attrName>
                                          <p:attrName>ppt_y</p:attrName>
                                        </p:attrNameLst>
                                      </p:cBhvr>
                                      <p:rCtr x="-2279" y="0"/>
                                    </p:animMotion>
                                  </p:childTnLst>
                                </p:cTn>
                              </p:par>
                              <p:par>
                                <p:cTn id="10" presetID="10" presetClass="entr" presetSubtype="0" fill="hold" grpId="0" nodeType="withEffect">
                                  <p:stCondLst>
                                    <p:cond delay="5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750"/>
                                        <p:tgtEl>
                                          <p:spTgt spid="39"/>
                                        </p:tgtEl>
                                      </p:cBhvr>
                                    </p:animEffect>
                                  </p:childTnLst>
                                </p:cTn>
                              </p:par>
                              <p:par>
                                <p:cTn id="13" presetID="35" presetClass="path" presetSubtype="0" decel="100000" fill="hold" grpId="1" nodeType="withEffect">
                                  <p:stCondLst>
                                    <p:cond delay="500"/>
                                  </p:stCondLst>
                                  <p:childTnLst>
                                    <p:animMotion origin="layout" path="M -3.125E-6 7.40741E-7 L -0.04557 7.40741E-7 " pathEditMode="relative" rAng="0" ptsTypes="AA">
                                      <p:cBhvr>
                                        <p:cTn id="14" dur="1500" spd="-100000" fill="hold"/>
                                        <p:tgtEl>
                                          <p:spTgt spid="39"/>
                                        </p:tgtEl>
                                        <p:attrNameLst>
                                          <p:attrName>ppt_x</p:attrName>
                                          <p:attrName>ppt_y</p:attrName>
                                        </p:attrNameLst>
                                      </p:cBhvr>
                                      <p:rCtr x="-2279" y="0"/>
                                    </p:animMotion>
                                  </p:childTnLst>
                                </p:cTn>
                              </p:par>
                              <p:par>
                                <p:cTn id="15" presetID="10" presetClass="entr" presetSubtype="0" fill="hold" grpId="0" nodeType="withEffect">
                                  <p:stCondLst>
                                    <p:cond delay="75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800"/>
                                        <p:tgtEl>
                                          <p:spTgt spid="38"/>
                                        </p:tgtEl>
                                      </p:cBhvr>
                                    </p:animEffect>
                                  </p:childTnLst>
                                </p:cTn>
                              </p:par>
                              <p:par>
                                <p:cTn id="18" presetID="63" presetClass="path" presetSubtype="0" decel="100000" fill="hold" grpId="1" nodeType="withEffect">
                                  <p:stCondLst>
                                    <p:cond delay="750"/>
                                  </p:stCondLst>
                                  <p:childTnLst>
                                    <p:animMotion origin="layout" path="M 8.33333E-7 1.48148E-6 L 0.025 1.48148E-6 " pathEditMode="relative" rAng="0" ptsTypes="AA">
                                      <p:cBhvr>
                                        <p:cTn id="19" dur="1250" spd="-100000" fill="hold"/>
                                        <p:tgtEl>
                                          <p:spTgt spid="38"/>
                                        </p:tgtEl>
                                        <p:attrNameLst>
                                          <p:attrName>ppt_x</p:attrName>
                                          <p:attrName>ppt_y</p:attrName>
                                        </p:attrNameLst>
                                      </p:cBhvr>
                                      <p:rCtr x="1250" y="0"/>
                                    </p:animMotion>
                                  </p:childTnLst>
                                </p:cTn>
                              </p:par>
                              <p:par>
                                <p:cTn id="20" presetID="10" presetClass="entr" presetSubtype="0" fill="hold" grpId="0"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800"/>
                                        <p:tgtEl>
                                          <p:spTgt spid="31"/>
                                        </p:tgtEl>
                                      </p:cBhvr>
                                    </p:animEffect>
                                  </p:childTnLst>
                                </p:cTn>
                              </p:par>
                              <p:par>
                                <p:cTn id="23" presetID="63" presetClass="path" presetSubtype="0" decel="100000" fill="hold" grpId="1" nodeType="withEffect">
                                  <p:stCondLst>
                                    <p:cond delay="1000"/>
                                  </p:stCondLst>
                                  <p:childTnLst>
                                    <p:animMotion origin="layout" path="M 8.33333E-7 1.48148E-6 L 0.025 1.48148E-6 " pathEditMode="relative" rAng="0" ptsTypes="AA">
                                      <p:cBhvr>
                                        <p:cTn id="24" dur="1250" spd="-100000" fill="hold"/>
                                        <p:tgtEl>
                                          <p:spTgt spid="31"/>
                                        </p:tgtEl>
                                        <p:attrNameLst>
                                          <p:attrName>ppt_x</p:attrName>
                                          <p:attrName>ppt_y</p:attrName>
                                        </p:attrNameLst>
                                      </p:cBhvr>
                                      <p:rCtr x="1250" y="0"/>
                                    </p:animMotion>
                                  </p:childTnLst>
                                </p:cTn>
                              </p:par>
                              <p:par>
                                <p:cTn id="25" presetID="10" presetClass="entr" presetSubtype="0" fill="hold" grpId="0" nodeType="withEffect">
                                  <p:stCondLst>
                                    <p:cond delay="1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800"/>
                                        <p:tgtEl>
                                          <p:spTgt spid="37"/>
                                        </p:tgtEl>
                                      </p:cBhvr>
                                    </p:animEffect>
                                  </p:childTnLst>
                                </p:cTn>
                              </p:par>
                              <p:par>
                                <p:cTn id="28" presetID="63" presetClass="path" presetSubtype="0" decel="100000" fill="hold" grpId="1" nodeType="withEffect">
                                  <p:stCondLst>
                                    <p:cond delay="1250"/>
                                  </p:stCondLst>
                                  <p:childTnLst>
                                    <p:animMotion origin="layout" path="M 8.33333E-7 1.48148E-6 L 0.025 1.48148E-6 " pathEditMode="relative" rAng="0" ptsTypes="AA">
                                      <p:cBhvr>
                                        <p:cTn id="29" dur="1250" spd="-100000" fill="hold"/>
                                        <p:tgtEl>
                                          <p:spTgt spid="37"/>
                                        </p:tgtEl>
                                        <p:attrNameLst>
                                          <p:attrName>ppt_x</p:attrName>
                                          <p:attrName>ppt_y</p:attrName>
                                        </p:attrNameLst>
                                      </p:cBhvr>
                                      <p:rCtr x="1250" y="0"/>
                                    </p:animMotion>
                                  </p:childTnLst>
                                </p:cTn>
                              </p:par>
                              <p:par>
                                <p:cTn id="30" presetID="10" presetClass="entr" presetSubtype="0" fill="hold" grpId="0" nodeType="withEffect">
                                  <p:stCondLst>
                                    <p:cond delay="1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800"/>
                                        <p:tgtEl>
                                          <p:spTgt spid="11"/>
                                        </p:tgtEl>
                                      </p:cBhvr>
                                    </p:animEffect>
                                  </p:childTnLst>
                                </p:cTn>
                              </p:par>
                              <p:par>
                                <p:cTn id="33" presetID="63" presetClass="path" presetSubtype="0" decel="100000" fill="hold" grpId="1" nodeType="withEffect">
                                  <p:stCondLst>
                                    <p:cond delay="1500"/>
                                  </p:stCondLst>
                                  <p:childTnLst>
                                    <p:animMotion origin="layout" path="M 8.33333E-7 1.48148E-6 L 0.025 1.48148E-6 " pathEditMode="relative" rAng="0" ptsTypes="AA">
                                      <p:cBhvr>
                                        <p:cTn id="34" dur="1250" spd="-100000" fill="hold"/>
                                        <p:tgtEl>
                                          <p:spTgt spid="11"/>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7" grpId="0" animBg="1"/>
      <p:bldP spid="37" grpId="1" animBg="1"/>
      <p:bldP spid="11" grpId="0" animBg="1"/>
      <p:bldP spid="11" grpId="1" animBg="1"/>
      <p:bldP spid="38" grpId="0" animBg="1"/>
      <p:bldP spid="38" grpId="1" animBg="1"/>
      <p:bldP spid="39" grpId="0"/>
      <p:bldP spid="39" grpId="1"/>
      <p:bldP spid="40" grpId="0"/>
      <p:bldP spid="4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rotWithShape="1">
          <a:blip r:embed="rId6" cstate="screen">
            <a:extLst>
              <a:ext uri="{28A0092B-C50C-407E-A947-70E740481C1C}">
                <a14:useLocalDpi xmlns:a14="http://schemas.microsoft.com/office/drawing/2010/main"/>
              </a:ext>
            </a:extLst>
          </a:blip>
          <a:srcRect/>
          <a:stretch/>
        </p:blipFill>
        <p:spPr>
          <a:xfrm rot="5400000" flipV="1">
            <a:off x="2667000" y="-2667000"/>
            <a:ext cx="6858000" cy="12192000"/>
          </a:xfrm>
          <a:prstGeom prst="rect">
            <a:avLst/>
          </a:prstGeom>
        </p:spPr>
      </p:pic>
      <p:sp>
        <p:nvSpPr>
          <p:cNvPr id="11" name="PA_文本框 10"/>
          <p:cNvSpPr txBox="1"/>
          <p:nvPr>
            <p:custDataLst>
              <p:tags r:id="rId2"/>
            </p:custDataLst>
          </p:nvPr>
        </p:nvSpPr>
        <p:spPr>
          <a:xfrm>
            <a:off x="2845751" y="2534908"/>
            <a:ext cx="6494085" cy="2646878"/>
          </a:xfrm>
          <a:prstGeom prst="rect">
            <a:avLst/>
          </a:prstGeom>
          <a:noFill/>
          <a:effectLst>
            <a:outerShdw blurRad="63500" sx="102000" sy="102000" algn="ctr" rotWithShape="0">
              <a:prstClr val="black">
                <a:alpha val="40000"/>
              </a:prstClr>
            </a:outerShdw>
          </a:effectLst>
        </p:spPr>
        <p:txBody>
          <a:bodyPr wrap="none" rtlCol="0">
            <a:spAutoFit/>
          </a:bodyPr>
          <a:lstStyle/>
          <a:p>
            <a:r>
              <a:rPr lang="zh-CN" altLang="en-US" sz="8000" b="1" dirty="0" smtClean="0">
                <a:solidFill>
                  <a:schemeClr val="bg1"/>
                </a:solidFill>
                <a:cs typeface="+mn-ea"/>
                <a:sym typeface="+mn-lt"/>
              </a:rPr>
              <a:t>谢谢</a:t>
            </a:r>
            <a:r>
              <a:rPr lang="zh-CN" altLang="en-US" sz="16600" b="1" dirty="0">
                <a:solidFill>
                  <a:schemeClr val="bg1"/>
                </a:solidFill>
                <a:cs typeface="+mn-ea"/>
                <a:sym typeface="+mn-lt"/>
              </a:rPr>
              <a:t>聆听</a:t>
            </a:r>
          </a:p>
        </p:txBody>
      </p:sp>
      <p:pic>
        <p:nvPicPr>
          <p:cNvPr id="10" name="PA_图片 29"/>
          <p:cNvPicPr>
            <a:picLocks noChangeAspect="1"/>
          </p:cNvPicPr>
          <p:nvPr>
            <p:custDataLst>
              <p:tags r:id="rId3"/>
            </p:custDataLst>
          </p:nvPr>
        </p:nvPicPr>
        <p:blipFill>
          <a:blip r:embed="rId7" cstate="screen">
            <a:extLst>
              <a:ext uri="{28A0092B-C50C-407E-A947-70E740481C1C}">
                <a14:useLocalDpi xmlns:a14="http://schemas.microsoft.com/office/drawing/2010/main"/>
              </a:ext>
            </a:extLst>
          </a:blip>
          <a:stretch>
            <a:fillRect/>
          </a:stretch>
        </p:blipFill>
        <p:spPr>
          <a:xfrm flipH="1">
            <a:off x="3581286" y="120316"/>
            <a:ext cx="8174163" cy="7238700"/>
          </a:xfrm>
          <a:prstGeom prst="rect">
            <a:avLst/>
          </a:prstGeom>
        </p:spPr>
      </p:pic>
    </p:spTree>
    <p:extLst>
      <p:ext uri="{BB962C8B-B14F-4D97-AF65-F5344CB8AC3E}">
        <p14:creationId xmlns:p14="http://schemas.microsoft.com/office/powerpoint/2010/main" val="7116854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0 0 L 0.025 0 " pathEditMode="relative" rAng="0" ptsTypes="AA">
                                      <p:cBhvr>
                                        <p:cTn id="9" dur="1250" spd="-100000" fill="hold"/>
                                        <p:tgtEl>
                                          <p:spTgt spid="11"/>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63" presetClass="path" presetSubtype="0" decel="100000" fill="hold" nodeType="withEffect">
                                  <p:stCondLst>
                                    <p:cond delay="0"/>
                                  </p:stCondLst>
                                  <p:childTnLst>
                                    <p:animMotion origin="layout" path="M 3.75E-6 -3.7037E-7 L 0.025 -3.7037E-7 " pathEditMode="relative" rAng="0" ptsTypes="AA">
                                      <p:cBhvr>
                                        <p:cTn id="15" dur="1250" spd="-100000" fill="hold"/>
                                        <p:tgtEl>
                                          <p:spTgt spid="1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flipH="1" flipV="1">
            <a:off x="2663588" y="-2663588"/>
            <a:ext cx="6864824" cy="12192000"/>
          </a:xfrm>
          <a:prstGeom prst="rect">
            <a:avLst/>
          </a:prstGeom>
        </p:spPr>
      </p:pic>
      <p:grpSp>
        <p:nvGrpSpPr>
          <p:cNvPr id="14" name="组合 13"/>
          <p:cNvGrpSpPr/>
          <p:nvPr/>
        </p:nvGrpSpPr>
        <p:grpSpPr>
          <a:xfrm>
            <a:off x="241655" y="655541"/>
            <a:ext cx="5440345" cy="892432"/>
            <a:chOff x="517417" y="3153082"/>
            <a:chExt cx="5440345" cy="892432"/>
          </a:xfrm>
        </p:grpSpPr>
        <p:pic>
          <p:nvPicPr>
            <p:cNvPr id="6" name="图片 5"/>
            <p:cNvPicPr>
              <a:picLocks noChangeAspect="1"/>
            </p:cNvPicPr>
            <p:nvPr/>
          </p:nvPicPr>
          <p:blipFill>
            <a:blip r:embed="rId4" cstate="screen">
              <a:lum bright="100000"/>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517417" y="3162226"/>
              <a:ext cx="730388" cy="851908"/>
            </a:xfrm>
            <a:prstGeom prst="rect">
              <a:avLst/>
            </a:prstGeom>
          </p:spPr>
        </p:pic>
        <p:pic>
          <p:nvPicPr>
            <p:cNvPr id="7" name="图片 6"/>
            <p:cNvPicPr>
              <a:picLocks noChangeAspect="1"/>
            </p:cNvPicPr>
            <p:nvPr/>
          </p:nvPicPr>
          <p:blipFill>
            <a:blip r:embed="rId5"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1163704" y="3157711"/>
              <a:ext cx="871219" cy="856423"/>
            </a:xfrm>
            <a:prstGeom prst="rect">
              <a:avLst/>
            </a:prstGeom>
          </p:spPr>
        </p:pic>
        <p:pic>
          <p:nvPicPr>
            <p:cNvPr id="8" name="图片 7"/>
            <p:cNvPicPr>
              <a:picLocks noChangeAspect="1"/>
            </p:cNvPicPr>
            <p:nvPr/>
          </p:nvPicPr>
          <p:blipFill>
            <a:blip r:embed="rId6"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2074197" y="3157711"/>
              <a:ext cx="791326" cy="833585"/>
            </a:xfrm>
            <a:prstGeom prst="rect">
              <a:avLst/>
            </a:prstGeom>
          </p:spPr>
        </p:pic>
        <p:pic>
          <p:nvPicPr>
            <p:cNvPr id="9" name="图片 8"/>
            <p:cNvPicPr>
              <a:picLocks noChangeAspect="1"/>
            </p:cNvPicPr>
            <p:nvPr/>
          </p:nvPicPr>
          <p:blipFill>
            <a:blip r:embed="rId7"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2917447" y="3153082"/>
              <a:ext cx="562360" cy="838214"/>
            </a:xfrm>
            <a:prstGeom prst="rect">
              <a:avLst/>
            </a:prstGeom>
          </p:spPr>
        </p:pic>
        <p:pic>
          <p:nvPicPr>
            <p:cNvPr id="10" name="图片 9"/>
            <p:cNvPicPr>
              <a:picLocks noChangeAspect="1"/>
            </p:cNvPicPr>
            <p:nvPr/>
          </p:nvPicPr>
          <p:blipFill>
            <a:blip r:embed="rId8"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3504562" y="3162226"/>
              <a:ext cx="486970" cy="833585"/>
            </a:xfrm>
            <a:prstGeom prst="rect">
              <a:avLst/>
            </a:prstGeom>
          </p:spPr>
        </p:pic>
        <p:pic>
          <p:nvPicPr>
            <p:cNvPr id="11" name="图片 10"/>
            <p:cNvPicPr>
              <a:picLocks noChangeAspect="1"/>
            </p:cNvPicPr>
            <p:nvPr/>
          </p:nvPicPr>
          <p:blipFill>
            <a:blip r:embed="rId9"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5375681" y="3189091"/>
              <a:ext cx="582081" cy="856423"/>
            </a:xfrm>
            <a:prstGeom prst="rect">
              <a:avLst/>
            </a:prstGeom>
          </p:spPr>
        </p:pic>
        <p:pic>
          <p:nvPicPr>
            <p:cNvPr id="12" name="图片 11"/>
            <p:cNvPicPr>
              <a:picLocks noChangeAspect="1"/>
            </p:cNvPicPr>
            <p:nvPr/>
          </p:nvPicPr>
          <p:blipFill>
            <a:blip r:embed="rId6"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4025860" y="3180549"/>
              <a:ext cx="791326" cy="833585"/>
            </a:xfrm>
            <a:prstGeom prst="rect">
              <a:avLst/>
            </a:prstGeom>
          </p:spPr>
        </p:pic>
        <p:pic>
          <p:nvPicPr>
            <p:cNvPr id="13" name="图片 12"/>
            <p:cNvPicPr>
              <a:picLocks noChangeAspect="1"/>
            </p:cNvPicPr>
            <p:nvPr/>
          </p:nvPicPr>
          <p:blipFill>
            <a:blip r:embed="rId7" cstate="screen">
              <a:duotone>
                <a:prstClr val="black"/>
                <a:schemeClr val="bg1">
                  <a:tint val="45000"/>
                  <a:satMod val="400000"/>
                </a:schemeClr>
              </a:duotone>
              <a:lum bright="100000"/>
              <a:extLst>
                <a:ext uri="{28A0092B-C50C-407E-A947-70E740481C1C}">
                  <a14:useLocalDpi xmlns:a14="http://schemas.microsoft.com/office/drawing/2010/main"/>
                </a:ext>
              </a:extLst>
            </a:blip>
            <a:stretch>
              <a:fillRect/>
            </a:stretch>
          </p:blipFill>
          <p:spPr>
            <a:xfrm>
              <a:off x="4863081" y="3189091"/>
              <a:ext cx="562360" cy="838214"/>
            </a:xfrm>
            <a:prstGeom prst="rect">
              <a:avLst/>
            </a:prstGeom>
          </p:spPr>
        </p:pic>
      </p:grpSp>
      <p:cxnSp>
        <p:nvCxnSpPr>
          <p:cNvPr id="15" name="直接连接符 14"/>
          <p:cNvCxnSpPr/>
          <p:nvPr/>
        </p:nvCxnSpPr>
        <p:spPr>
          <a:xfrm>
            <a:off x="1057580" y="3104544"/>
            <a:ext cx="35496" cy="2369731"/>
          </a:xfrm>
          <a:prstGeom prst="line">
            <a:avLst/>
          </a:prstGeom>
          <a:ln w="6350">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 name="六边形 15"/>
          <p:cNvSpPr/>
          <p:nvPr/>
        </p:nvSpPr>
        <p:spPr>
          <a:xfrm>
            <a:off x="712321" y="2829357"/>
            <a:ext cx="690518" cy="5952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gradFill>
              <a:gsLst>
                <a:gs pos="0">
                  <a:schemeClr val="accent1">
                    <a:lumMod val="5000"/>
                    <a:lumOff val="95000"/>
                  </a:schemeClr>
                </a:gs>
                <a:gs pos="74000">
                  <a:schemeClr val="bg1">
                    <a:lumMod val="95000"/>
                  </a:schemeClr>
                </a:gs>
                <a:gs pos="100000">
                  <a:schemeClr val="bg1">
                    <a:lumMod val="85000"/>
                  </a:schemeClr>
                </a:gs>
              </a:gsLst>
              <a:lin ang="5400000" scaled="1"/>
            </a:gradFill>
            <a:prstDash val="solid"/>
          </a:ln>
          <a:effectLst/>
        </p:spPr>
        <p:txBody>
          <a:bodyPr rtlCol="0" anchor="ctr"/>
          <a:lstStyle/>
          <a:p>
            <a:pPr defTabSz="1219170" fontAlgn="auto">
              <a:spcBef>
                <a:spcPts val="0"/>
              </a:spcBef>
              <a:spcAft>
                <a:spcPts val="0"/>
              </a:spcAft>
            </a:pPr>
            <a:endParaRPr lang="zh-CN" altLang="en-US" sz="3200" kern="0">
              <a:solidFill>
                <a:schemeClr val="accent5">
                  <a:lumMod val="10000"/>
                </a:schemeClr>
              </a:solidFill>
              <a:cs typeface="+mn-ea"/>
              <a:sym typeface="+mn-lt"/>
            </a:endParaRPr>
          </a:p>
        </p:txBody>
      </p:sp>
      <p:sp>
        <p:nvSpPr>
          <p:cNvPr id="17" name="六边形 16"/>
          <p:cNvSpPr/>
          <p:nvPr/>
        </p:nvSpPr>
        <p:spPr>
          <a:xfrm>
            <a:off x="712321" y="3879224"/>
            <a:ext cx="690518" cy="5952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gradFill>
              <a:gsLst>
                <a:gs pos="0">
                  <a:schemeClr val="accent1">
                    <a:lumMod val="5000"/>
                    <a:lumOff val="95000"/>
                  </a:schemeClr>
                </a:gs>
                <a:gs pos="74000">
                  <a:schemeClr val="bg1">
                    <a:lumMod val="95000"/>
                  </a:schemeClr>
                </a:gs>
                <a:gs pos="100000">
                  <a:schemeClr val="bg1">
                    <a:lumMod val="85000"/>
                  </a:schemeClr>
                </a:gs>
              </a:gsLst>
              <a:lin ang="5400000" scaled="1"/>
            </a:gradFill>
            <a:prstDash val="solid"/>
          </a:ln>
          <a:effectLst/>
        </p:spPr>
        <p:txBody>
          <a:bodyPr rtlCol="0" anchor="ctr"/>
          <a:lstStyle/>
          <a:p>
            <a:pPr defTabSz="1219170" fontAlgn="auto">
              <a:spcBef>
                <a:spcPts val="0"/>
              </a:spcBef>
              <a:spcAft>
                <a:spcPts val="0"/>
              </a:spcAft>
            </a:pPr>
            <a:endParaRPr lang="zh-CN" altLang="en-US" sz="3200" kern="0">
              <a:solidFill>
                <a:schemeClr val="accent5">
                  <a:lumMod val="10000"/>
                </a:schemeClr>
              </a:solidFill>
              <a:cs typeface="+mn-ea"/>
              <a:sym typeface="+mn-lt"/>
            </a:endParaRPr>
          </a:p>
        </p:txBody>
      </p:sp>
      <p:sp>
        <p:nvSpPr>
          <p:cNvPr id="18" name="六边形 17"/>
          <p:cNvSpPr/>
          <p:nvPr/>
        </p:nvSpPr>
        <p:spPr>
          <a:xfrm>
            <a:off x="712321" y="4929091"/>
            <a:ext cx="690518" cy="5952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gradFill>
              <a:gsLst>
                <a:gs pos="0">
                  <a:schemeClr val="accent1">
                    <a:lumMod val="5000"/>
                    <a:lumOff val="95000"/>
                  </a:schemeClr>
                </a:gs>
                <a:gs pos="74000">
                  <a:schemeClr val="bg1">
                    <a:lumMod val="95000"/>
                  </a:schemeClr>
                </a:gs>
                <a:gs pos="100000">
                  <a:schemeClr val="bg1">
                    <a:lumMod val="85000"/>
                  </a:schemeClr>
                </a:gs>
              </a:gsLst>
              <a:lin ang="5400000" scaled="1"/>
            </a:gradFill>
            <a:prstDash val="solid"/>
          </a:ln>
          <a:effectLst/>
        </p:spPr>
        <p:txBody>
          <a:bodyPr rtlCol="0" anchor="ctr"/>
          <a:lstStyle/>
          <a:p>
            <a:pPr defTabSz="1219170" fontAlgn="auto">
              <a:spcBef>
                <a:spcPts val="0"/>
              </a:spcBef>
              <a:spcAft>
                <a:spcPts val="0"/>
              </a:spcAft>
            </a:pPr>
            <a:endParaRPr lang="zh-CN" altLang="en-US" sz="3200" kern="0">
              <a:solidFill>
                <a:schemeClr val="accent5">
                  <a:lumMod val="10000"/>
                </a:schemeClr>
              </a:solidFill>
              <a:cs typeface="+mn-ea"/>
              <a:sym typeface="+mn-lt"/>
            </a:endParaRPr>
          </a:p>
        </p:txBody>
      </p:sp>
      <p:sp>
        <p:nvSpPr>
          <p:cNvPr id="20" name="Rectangle 4"/>
          <p:cNvSpPr txBox="1">
            <a:spLocks noChangeArrowheads="1"/>
          </p:cNvSpPr>
          <p:nvPr/>
        </p:nvSpPr>
        <p:spPr bwMode="auto">
          <a:xfrm>
            <a:off x="747248" y="2888530"/>
            <a:ext cx="603434" cy="526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2800" b="0" kern="0" dirty="0">
                <a:solidFill>
                  <a:schemeClr val="accent5">
                    <a:lumMod val="10000"/>
                  </a:schemeClr>
                </a:solidFill>
                <a:latin typeface="+mn-lt"/>
                <a:ea typeface="+mn-ea"/>
                <a:cs typeface="+mn-ea"/>
                <a:sym typeface="+mn-lt"/>
              </a:rPr>
              <a:t>01</a:t>
            </a:r>
            <a:endParaRPr lang="zh-CN" altLang="en-US" sz="2800" b="0" kern="0" dirty="0">
              <a:solidFill>
                <a:schemeClr val="accent5">
                  <a:lumMod val="10000"/>
                </a:schemeClr>
              </a:solidFill>
              <a:latin typeface="+mn-lt"/>
              <a:ea typeface="+mn-ea"/>
              <a:cs typeface="+mn-ea"/>
              <a:sym typeface="+mn-lt"/>
            </a:endParaRPr>
          </a:p>
        </p:txBody>
      </p:sp>
      <p:sp>
        <p:nvSpPr>
          <p:cNvPr id="21" name="Rectangle 4"/>
          <p:cNvSpPr txBox="1">
            <a:spLocks noChangeArrowheads="1"/>
          </p:cNvSpPr>
          <p:nvPr/>
        </p:nvSpPr>
        <p:spPr bwMode="auto">
          <a:xfrm>
            <a:off x="747248" y="3904530"/>
            <a:ext cx="603434" cy="526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2800" b="0" kern="0" dirty="0">
                <a:solidFill>
                  <a:schemeClr val="accent5">
                    <a:lumMod val="10000"/>
                  </a:schemeClr>
                </a:solidFill>
                <a:latin typeface="+mn-lt"/>
                <a:ea typeface="+mn-ea"/>
                <a:cs typeface="+mn-ea"/>
                <a:sym typeface="+mn-lt"/>
              </a:rPr>
              <a:t>02</a:t>
            </a:r>
            <a:endParaRPr lang="zh-CN" altLang="en-US" sz="2800" b="0" kern="0" dirty="0">
              <a:solidFill>
                <a:schemeClr val="accent5">
                  <a:lumMod val="10000"/>
                </a:schemeClr>
              </a:solidFill>
              <a:latin typeface="+mn-lt"/>
              <a:ea typeface="+mn-ea"/>
              <a:cs typeface="+mn-ea"/>
              <a:sym typeface="+mn-lt"/>
            </a:endParaRPr>
          </a:p>
        </p:txBody>
      </p:sp>
      <p:sp>
        <p:nvSpPr>
          <p:cNvPr id="22" name="Rectangle 4"/>
          <p:cNvSpPr txBox="1">
            <a:spLocks noChangeArrowheads="1"/>
          </p:cNvSpPr>
          <p:nvPr/>
        </p:nvSpPr>
        <p:spPr bwMode="auto">
          <a:xfrm>
            <a:off x="747248" y="4949558"/>
            <a:ext cx="603434" cy="526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2800" b="0" kern="0" dirty="0">
                <a:solidFill>
                  <a:schemeClr val="accent5">
                    <a:lumMod val="10000"/>
                  </a:schemeClr>
                </a:solidFill>
                <a:latin typeface="+mn-lt"/>
                <a:ea typeface="+mn-ea"/>
                <a:cs typeface="+mn-ea"/>
                <a:sym typeface="+mn-lt"/>
              </a:rPr>
              <a:t>03</a:t>
            </a:r>
            <a:endParaRPr lang="zh-CN" altLang="en-US" sz="2800" b="0" kern="0" dirty="0">
              <a:solidFill>
                <a:schemeClr val="accent5">
                  <a:lumMod val="10000"/>
                </a:schemeClr>
              </a:solidFill>
              <a:latin typeface="+mn-lt"/>
              <a:ea typeface="+mn-ea"/>
              <a:cs typeface="+mn-ea"/>
              <a:sym typeface="+mn-lt"/>
            </a:endParaRPr>
          </a:p>
        </p:txBody>
      </p:sp>
      <p:sp>
        <p:nvSpPr>
          <p:cNvPr id="24" name="TextBox 12"/>
          <p:cNvSpPr txBox="1"/>
          <p:nvPr/>
        </p:nvSpPr>
        <p:spPr>
          <a:xfrm>
            <a:off x="1415425" y="2888530"/>
            <a:ext cx="1649300" cy="400081"/>
          </a:xfrm>
          <a:prstGeom prst="rect">
            <a:avLst/>
          </a:prstGeom>
          <a:noFill/>
        </p:spPr>
        <p:txBody>
          <a:bodyPr wrap="square" lIns="91413" tIns="45706" rIns="91413" bIns="45706" rtlCol="0">
            <a:spAutoFit/>
          </a:bodyPr>
          <a:lstStyle/>
          <a:p>
            <a:pPr algn="l"/>
            <a:r>
              <a:rPr lang="en-US" altLang="zh-CN" sz="2000" b="0" dirty="0">
                <a:solidFill>
                  <a:schemeClr val="bg1"/>
                </a:solidFill>
                <a:cs typeface="+mn-ea"/>
                <a:sym typeface="+mn-lt"/>
              </a:rPr>
              <a:t>PART ONE</a:t>
            </a:r>
            <a:endParaRPr lang="zh-CN" altLang="en-US" sz="1000" b="0" dirty="0">
              <a:solidFill>
                <a:schemeClr val="bg1"/>
              </a:solidFill>
              <a:cs typeface="+mn-ea"/>
              <a:sym typeface="+mn-lt"/>
            </a:endParaRPr>
          </a:p>
        </p:txBody>
      </p:sp>
      <p:sp>
        <p:nvSpPr>
          <p:cNvPr id="25" name="TextBox 12"/>
          <p:cNvSpPr txBox="1"/>
          <p:nvPr/>
        </p:nvSpPr>
        <p:spPr>
          <a:xfrm>
            <a:off x="3140925" y="2845170"/>
            <a:ext cx="8231268" cy="461637"/>
          </a:xfrm>
          <a:prstGeom prst="rect">
            <a:avLst/>
          </a:prstGeom>
          <a:noFill/>
        </p:spPr>
        <p:txBody>
          <a:bodyPr wrap="square" lIns="91413" tIns="45706" rIns="91413" bIns="45706" rtlCol="0">
            <a:spAutoFit/>
          </a:bodyPr>
          <a:lstStyle/>
          <a:p>
            <a:pPr lvl="0" algn="l"/>
            <a:r>
              <a:rPr lang="zh-CN" altLang="en-US" sz="2400" dirty="0" smtClean="0">
                <a:solidFill>
                  <a:schemeClr val="bg1"/>
                </a:solidFill>
                <a:cs typeface="+mn-ea"/>
                <a:sym typeface="+mn-lt"/>
              </a:rPr>
              <a:t>当发生意外事故时，是否应该赋予人工智能系统最终裁决权？</a:t>
            </a:r>
            <a:endParaRPr lang="zh-CN" altLang="en-US" sz="2400" dirty="0">
              <a:solidFill>
                <a:schemeClr val="bg1"/>
              </a:solidFill>
              <a:cs typeface="+mn-ea"/>
              <a:sym typeface="+mn-lt"/>
            </a:endParaRPr>
          </a:p>
        </p:txBody>
      </p:sp>
      <p:sp>
        <p:nvSpPr>
          <p:cNvPr id="26" name="TextBox 12"/>
          <p:cNvSpPr txBox="1"/>
          <p:nvPr/>
        </p:nvSpPr>
        <p:spPr>
          <a:xfrm>
            <a:off x="1415425" y="3972264"/>
            <a:ext cx="1649300" cy="400081"/>
          </a:xfrm>
          <a:prstGeom prst="rect">
            <a:avLst/>
          </a:prstGeom>
          <a:noFill/>
        </p:spPr>
        <p:txBody>
          <a:bodyPr wrap="square" lIns="91413" tIns="45706" rIns="91413" bIns="45706" rtlCol="0">
            <a:spAutoFit/>
          </a:bodyPr>
          <a:lstStyle/>
          <a:p>
            <a:pPr algn="l"/>
            <a:r>
              <a:rPr lang="en-US" altLang="zh-CN" sz="2000" b="0" dirty="0">
                <a:solidFill>
                  <a:schemeClr val="bg1"/>
                </a:solidFill>
                <a:cs typeface="+mn-ea"/>
                <a:sym typeface="+mn-lt"/>
              </a:rPr>
              <a:t>PART TWO</a:t>
            </a:r>
            <a:endParaRPr lang="zh-CN" altLang="en-US" sz="1000" b="0" dirty="0">
              <a:solidFill>
                <a:schemeClr val="bg1"/>
              </a:solidFill>
              <a:cs typeface="+mn-ea"/>
              <a:sym typeface="+mn-lt"/>
            </a:endParaRPr>
          </a:p>
        </p:txBody>
      </p:sp>
      <p:sp>
        <p:nvSpPr>
          <p:cNvPr id="27" name="TextBox 12"/>
          <p:cNvSpPr txBox="1"/>
          <p:nvPr/>
        </p:nvSpPr>
        <p:spPr>
          <a:xfrm>
            <a:off x="3140925" y="3928904"/>
            <a:ext cx="7474523" cy="461637"/>
          </a:xfrm>
          <a:prstGeom prst="rect">
            <a:avLst/>
          </a:prstGeom>
          <a:noFill/>
        </p:spPr>
        <p:txBody>
          <a:bodyPr wrap="square" lIns="91413" tIns="45706" rIns="91413" bIns="45706" rtlCol="0">
            <a:spAutoFit/>
          </a:bodyPr>
          <a:lstStyle/>
          <a:p>
            <a:pPr lvl="0" algn="l"/>
            <a:r>
              <a:rPr lang="zh-CN" altLang="en-US" sz="2400" dirty="0" smtClean="0">
                <a:solidFill>
                  <a:schemeClr val="bg1"/>
                </a:solidFill>
                <a:cs typeface="+mn-ea"/>
                <a:sym typeface="+mn-lt"/>
              </a:rPr>
              <a:t>如何建立人类自主权与</a:t>
            </a:r>
            <a:r>
              <a:rPr lang="zh-CN" altLang="en-US" sz="2400" dirty="0">
                <a:solidFill>
                  <a:schemeClr val="bg1"/>
                </a:solidFill>
                <a:cs typeface="+mn-ea"/>
                <a:sym typeface="+mn-lt"/>
              </a:rPr>
              <a:t>机</a:t>
            </a:r>
            <a:r>
              <a:rPr lang="zh-CN" altLang="en-US" sz="2400" dirty="0" smtClean="0">
                <a:solidFill>
                  <a:schemeClr val="bg1"/>
                </a:solidFill>
                <a:cs typeface="+mn-ea"/>
                <a:sym typeface="+mn-lt"/>
              </a:rPr>
              <a:t>器决策权的平衡机制？</a:t>
            </a:r>
            <a:endParaRPr lang="zh-CN" altLang="en-US" sz="2400" dirty="0">
              <a:solidFill>
                <a:schemeClr val="bg1"/>
              </a:solidFill>
              <a:cs typeface="+mn-ea"/>
              <a:sym typeface="+mn-lt"/>
            </a:endParaRPr>
          </a:p>
        </p:txBody>
      </p:sp>
      <p:sp>
        <p:nvSpPr>
          <p:cNvPr id="28" name="TextBox 12"/>
          <p:cNvSpPr txBox="1"/>
          <p:nvPr/>
        </p:nvSpPr>
        <p:spPr>
          <a:xfrm>
            <a:off x="1415425" y="5055998"/>
            <a:ext cx="2056860" cy="400081"/>
          </a:xfrm>
          <a:prstGeom prst="rect">
            <a:avLst/>
          </a:prstGeom>
          <a:noFill/>
        </p:spPr>
        <p:txBody>
          <a:bodyPr wrap="square" lIns="91413" tIns="45706" rIns="91413" bIns="45706" rtlCol="0">
            <a:spAutoFit/>
          </a:bodyPr>
          <a:lstStyle/>
          <a:p>
            <a:pPr algn="l"/>
            <a:r>
              <a:rPr lang="en-US" altLang="zh-CN" sz="2000" b="0" dirty="0">
                <a:solidFill>
                  <a:schemeClr val="bg1"/>
                </a:solidFill>
                <a:cs typeface="+mn-ea"/>
                <a:sym typeface="+mn-lt"/>
              </a:rPr>
              <a:t>PART THREE</a:t>
            </a:r>
            <a:endParaRPr lang="zh-CN" altLang="en-US" sz="1000" b="0" dirty="0">
              <a:solidFill>
                <a:schemeClr val="bg1"/>
              </a:solidFill>
              <a:cs typeface="+mn-ea"/>
              <a:sym typeface="+mn-lt"/>
            </a:endParaRPr>
          </a:p>
        </p:txBody>
      </p:sp>
      <p:sp>
        <p:nvSpPr>
          <p:cNvPr id="29" name="TextBox 12"/>
          <p:cNvSpPr txBox="1"/>
          <p:nvPr/>
        </p:nvSpPr>
        <p:spPr>
          <a:xfrm>
            <a:off x="3140925" y="5012638"/>
            <a:ext cx="7316868" cy="461637"/>
          </a:xfrm>
          <a:prstGeom prst="rect">
            <a:avLst/>
          </a:prstGeom>
          <a:noFill/>
        </p:spPr>
        <p:txBody>
          <a:bodyPr wrap="square" lIns="91413" tIns="45706" rIns="91413" bIns="45706" rtlCol="0">
            <a:spAutoFit/>
          </a:bodyPr>
          <a:lstStyle/>
          <a:p>
            <a:pPr lvl="0" algn="l"/>
            <a:r>
              <a:rPr lang="zh-CN" altLang="en-US" sz="2400" dirty="0" smtClean="0">
                <a:solidFill>
                  <a:schemeClr val="bg1"/>
                </a:solidFill>
                <a:cs typeface="+mn-ea"/>
                <a:sym typeface="+mn-lt"/>
              </a:rPr>
              <a:t>在此过程中，企业应该承担怎样的责任，由谁监管？</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39649489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childTnLst>
                                </p:cTn>
                              </p:par>
                              <p:par>
                                <p:cTn id="18" presetID="53" presetClass="entr" presetSubtype="16" fill="hold" grpId="0" nodeType="withEffect">
                                  <p:stCondLst>
                                    <p:cond delay="1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53" presetClass="entr" presetSubtype="16" fill="hold" grpId="0" nodeType="withEffect">
                                  <p:stCondLst>
                                    <p:cond delay="1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700"/>
                            </p:stCondLst>
                            <p:childTnLst>
                              <p:par>
                                <p:cTn id="39" presetID="2" presetClass="entr" presetSubtype="2"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1+#ppt_w/2"/>
                                          </p:val>
                                        </p:tav>
                                        <p:tav tm="100000">
                                          <p:val>
                                            <p:strVal val="#ppt_x"/>
                                          </p:val>
                                        </p:tav>
                                      </p:tavLst>
                                    </p:anim>
                                    <p:anim calcmode="lin" valueType="num">
                                      <p:cBhvr additive="base">
                                        <p:cTn id="42" dur="500" fill="hold"/>
                                        <p:tgtEl>
                                          <p:spTgt spid="24"/>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1+#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1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1+#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1+#ppt_w/2"/>
                                          </p:val>
                                        </p:tav>
                                        <p:tav tm="100000">
                                          <p:val>
                                            <p:strVal val="#ppt_x"/>
                                          </p:val>
                                        </p:tav>
                                      </p:tavLst>
                                    </p:anim>
                                    <p:anim calcmode="lin" valueType="num">
                                      <p:cBhvr additive="base">
                                        <p:cTn id="58" dur="500" fill="hold"/>
                                        <p:tgtEl>
                                          <p:spTgt spid="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0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p:bldP spid="21" grpId="0"/>
      <p:bldP spid="22" grpId="0"/>
      <p:bldP spid="24" grpId="0"/>
      <p:bldP spid="25" grpId="0"/>
      <p:bldP spid="26"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flipH="1">
            <a:off x="2636293" y="-2697707"/>
            <a:ext cx="6919414" cy="12192000"/>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1372" y="-61415"/>
            <a:ext cx="7744265" cy="6858000"/>
          </a:xfrm>
          <a:prstGeom prst="rect">
            <a:avLst/>
          </a:prstGeom>
        </p:spPr>
      </p:pic>
      <p:pic>
        <p:nvPicPr>
          <p:cNvPr id="5" name="图片 4"/>
          <p:cNvPicPr>
            <a:picLocks noChangeAspect="1"/>
          </p:cNvPicPr>
          <p:nvPr/>
        </p:nvPicPr>
        <p:blipFill>
          <a:blip r:embed="rId5">
            <a:duotone>
              <a:prstClr val="black"/>
              <a:schemeClr val="bg1">
                <a:tint val="45000"/>
                <a:satMod val="400000"/>
              </a:schemeClr>
            </a:duotone>
            <a:lum bright="100000"/>
          </a:blip>
          <a:stretch>
            <a:fillRect/>
          </a:stretch>
        </p:blipFill>
        <p:spPr>
          <a:xfrm>
            <a:off x="8937504" y="1601242"/>
            <a:ext cx="1434394" cy="3594100"/>
          </a:xfrm>
          <a:prstGeom prst="rect">
            <a:avLst/>
          </a:prstGeom>
        </p:spPr>
      </p:pic>
      <p:sp>
        <p:nvSpPr>
          <p:cNvPr id="6" name="文本框 5"/>
          <p:cNvSpPr txBox="1"/>
          <p:nvPr/>
        </p:nvSpPr>
        <p:spPr>
          <a:xfrm>
            <a:off x="7390583" y="1450440"/>
            <a:ext cx="1169551" cy="5016758"/>
          </a:xfrm>
          <a:prstGeom prst="rect">
            <a:avLst/>
          </a:prstGeom>
          <a:noFill/>
          <a:effectLst>
            <a:outerShdw blurRad="63500" sx="102000" sy="102000" algn="ctr" rotWithShape="0">
              <a:prstClr val="black">
                <a:alpha val="40000"/>
              </a:prstClr>
            </a:outerShdw>
          </a:effectLst>
        </p:spPr>
        <p:txBody>
          <a:bodyPr vert="eaVert" wrap="none" rtlCol="0">
            <a:spAutoFit/>
          </a:bodyPr>
          <a:lstStyle/>
          <a:p>
            <a:pPr lvl="0"/>
            <a:r>
              <a:rPr lang="zh-CN" altLang="en-US" sz="3200" dirty="0">
                <a:solidFill>
                  <a:schemeClr val="bg1"/>
                </a:solidFill>
                <a:cs typeface="+mn-ea"/>
                <a:sym typeface="+mn-lt"/>
              </a:rPr>
              <a:t>是否应该赋</a:t>
            </a:r>
            <a:r>
              <a:rPr lang="zh-CN" altLang="en-US" sz="3200" dirty="0" smtClean="0">
                <a:solidFill>
                  <a:schemeClr val="bg1"/>
                </a:solidFill>
                <a:cs typeface="+mn-ea"/>
                <a:sym typeface="+mn-lt"/>
              </a:rPr>
              <a:t>予</a:t>
            </a:r>
            <a:endParaRPr lang="en-US" altLang="zh-CN" sz="3200" dirty="0" smtClean="0">
              <a:solidFill>
                <a:schemeClr val="bg1"/>
              </a:solidFill>
              <a:cs typeface="+mn-ea"/>
              <a:sym typeface="+mn-lt"/>
            </a:endParaRPr>
          </a:p>
          <a:p>
            <a:pPr lvl="0"/>
            <a:r>
              <a:rPr lang="zh-CN" altLang="en-US" sz="3200" dirty="0" smtClean="0">
                <a:solidFill>
                  <a:schemeClr val="bg1"/>
                </a:solidFill>
                <a:cs typeface="+mn-ea"/>
                <a:sym typeface="+mn-lt"/>
              </a:rPr>
              <a:t>人</a:t>
            </a:r>
            <a:r>
              <a:rPr lang="zh-CN" altLang="en-US" sz="3200" dirty="0">
                <a:solidFill>
                  <a:schemeClr val="bg1"/>
                </a:solidFill>
                <a:cs typeface="+mn-ea"/>
                <a:sym typeface="+mn-lt"/>
              </a:rPr>
              <a:t>工智能系统最终裁决权？</a:t>
            </a:r>
          </a:p>
        </p:txBody>
      </p:sp>
    </p:spTree>
    <p:extLst>
      <p:ext uri="{BB962C8B-B14F-4D97-AF65-F5344CB8AC3E}">
        <p14:creationId xmlns:p14="http://schemas.microsoft.com/office/powerpoint/2010/main" val="32043442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63" presetClass="path" presetSubtype="0" decel="100000" fill="hold" nodeType="withEffect">
                                  <p:stCondLst>
                                    <p:cond delay="0"/>
                                  </p:stCondLst>
                                  <p:childTnLst>
                                    <p:animMotion origin="layout" path="M 6.25E-7 -1.11111E-6 L 0.025 -1.11111E-6 " pathEditMode="relative" rAng="0" ptsTypes="AA">
                                      <p:cBhvr>
                                        <p:cTn id="9" dur="1250" spd="-100000" fill="hold"/>
                                        <p:tgtEl>
                                          <p:spTgt spid="3"/>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par>
                                <p:cTn id="14" presetID="63" presetClass="path" presetSubtype="0" decel="100000" fill="hold" nodeType="withEffect">
                                  <p:stCondLst>
                                    <p:cond delay="0"/>
                                  </p:stCondLst>
                                  <p:childTnLst>
                                    <p:animMotion origin="layout" path="M 6.25E-7 -1.11111E-6 L 0.025 -1.11111E-6 " pathEditMode="relative" rAng="0" ptsTypes="AA">
                                      <p:cBhvr>
                                        <p:cTn id="15" dur="1250" spd="-100000" fill="hold"/>
                                        <p:tgtEl>
                                          <p:spTgt spid="5"/>
                                        </p:tgtEl>
                                        <p:attrNameLst>
                                          <p:attrName>ppt_x</p:attrName>
                                          <p:attrName>ppt_y</p:attrName>
                                        </p:attrNameLst>
                                      </p:cBhvr>
                                      <p:rCtr x="1250" y="0"/>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grpId="1" nodeType="withEffect">
                                  <p:stCondLst>
                                    <p:cond delay="0"/>
                                  </p:stCondLst>
                                  <p:childTnLst>
                                    <p:animMotion origin="layout" path="M 6.25E-7 -1.11111E-6 L 0.025 -1.11111E-6 " pathEditMode="relative" rAng="0" ptsTypes="AA">
                                      <p:cBhvr>
                                        <p:cTn id="21" dur="1250" spd="-100000" fill="hold"/>
                                        <p:tgtEl>
                                          <p:spTgt spid="6"/>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A_椭圆 24"/>
          <p:cNvSpPr/>
          <p:nvPr>
            <p:custDataLst>
              <p:tags r:id="rId1"/>
            </p:custDataLst>
          </p:nvPr>
        </p:nvSpPr>
        <p:spPr>
          <a:xfrm>
            <a:off x="4297468" y="3932170"/>
            <a:ext cx="705682" cy="705682"/>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hidden="1"/>
          <p:cNvPicPr>
            <a:picLocks noChangeAspect="1"/>
          </p:cNvPicPr>
          <p:nvPr/>
        </p:nvPicPr>
        <p:blipFill>
          <a:blip r:embed="rId9"/>
          <a:stretch>
            <a:fillRect/>
          </a:stretch>
        </p:blipFill>
        <p:spPr>
          <a:xfrm>
            <a:off x="0" y="-1807"/>
            <a:ext cx="12192000" cy="6869090"/>
          </a:xfrm>
          <a:prstGeom prst="rect">
            <a:avLst/>
          </a:prstGeom>
        </p:spPr>
      </p:pic>
      <p:sp>
        <p:nvSpPr>
          <p:cNvPr id="15" name="矩形 14" hidden="1"/>
          <p:cNvSpPr/>
          <p:nvPr/>
        </p:nvSpPr>
        <p:spPr>
          <a:xfrm>
            <a:off x="0" y="2714171"/>
            <a:ext cx="12192000" cy="2685143"/>
          </a:xfrm>
          <a:prstGeom prst="rect">
            <a:avLst/>
          </a:prstGeom>
          <a:blipFill>
            <a:blip r:embed="rId10"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7" hidden="1"/>
          <p:cNvSpPr/>
          <p:nvPr/>
        </p:nvSpPr>
        <p:spPr>
          <a:xfrm>
            <a:off x="0" y="2714171"/>
            <a:ext cx="12192000" cy="2685143"/>
          </a:xfrm>
          <a:custGeom>
            <a:avLst/>
            <a:gdLst>
              <a:gd name="connsiteX0" fmla="*/ 3659183 w 12192000"/>
              <a:gd name="connsiteY0" fmla="*/ 0 h 2685143"/>
              <a:gd name="connsiteX1" fmla="*/ 12192000 w 12192000"/>
              <a:gd name="connsiteY1" fmla="*/ 0 h 2685143"/>
              <a:gd name="connsiteX2" fmla="*/ 12192000 w 12192000"/>
              <a:gd name="connsiteY2" fmla="*/ 2685143 h 2685143"/>
              <a:gd name="connsiteX3" fmla="*/ 3659181 w 12192000"/>
              <a:gd name="connsiteY3" fmla="*/ 2685143 h 2685143"/>
              <a:gd name="connsiteX4" fmla="*/ 3706230 w 12192000"/>
              <a:gd name="connsiteY4" fmla="*/ 2650554 h 2685143"/>
              <a:gd name="connsiteX5" fmla="*/ 3796299 w 12192000"/>
              <a:gd name="connsiteY5" fmla="*/ 2569144 h 2685143"/>
              <a:gd name="connsiteX6" fmla="*/ 4184299 w 12192000"/>
              <a:gd name="connsiteY6" fmla="*/ 2181144 h 2685143"/>
              <a:gd name="connsiteX7" fmla="*/ 4184299 w 12192000"/>
              <a:gd name="connsiteY7" fmla="*/ 503998 h 2685143"/>
              <a:gd name="connsiteX8" fmla="*/ 3796299 w 12192000"/>
              <a:gd name="connsiteY8" fmla="*/ 115998 h 2685143"/>
              <a:gd name="connsiteX9" fmla="*/ 3706230 w 12192000"/>
              <a:gd name="connsiteY9" fmla="*/ 34588 h 2685143"/>
              <a:gd name="connsiteX10" fmla="*/ 0 w 12192000"/>
              <a:gd name="connsiteY10" fmla="*/ 0 h 2685143"/>
              <a:gd name="connsiteX11" fmla="*/ 2256268 w 12192000"/>
              <a:gd name="connsiteY11" fmla="*/ 0 h 2685143"/>
              <a:gd name="connsiteX12" fmla="*/ 2209222 w 12192000"/>
              <a:gd name="connsiteY12" fmla="*/ 34588 h 2685143"/>
              <a:gd name="connsiteX13" fmla="*/ 2119153 w 12192000"/>
              <a:gd name="connsiteY13" fmla="*/ 115998 h 2685143"/>
              <a:gd name="connsiteX14" fmla="*/ 1731153 w 12192000"/>
              <a:gd name="connsiteY14" fmla="*/ 503998 h 2685143"/>
              <a:gd name="connsiteX15" fmla="*/ 1731153 w 12192000"/>
              <a:gd name="connsiteY15" fmla="*/ 2181144 h 2685143"/>
              <a:gd name="connsiteX16" fmla="*/ 2119153 w 12192000"/>
              <a:gd name="connsiteY16" fmla="*/ 2569144 h 2685143"/>
              <a:gd name="connsiteX17" fmla="*/ 2209222 w 12192000"/>
              <a:gd name="connsiteY17" fmla="*/ 2650554 h 2685143"/>
              <a:gd name="connsiteX18" fmla="*/ 2256271 w 12192000"/>
              <a:gd name="connsiteY18" fmla="*/ 2685143 h 2685143"/>
              <a:gd name="connsiteX19" fmla="*/ 0 w 12192000"/>
              <a:gd name="connsiteY19" fmla="*/ 2685143 h 268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2685143">
                <a:moveTo>
                  <a:pt x="3659183" y="0"/>
                </a:moveTo>
                <a:lnTo>
                  <a:pt x="12192000" y="0"/>
                </a:lnTo>
                <a:lnTo>
                  <a:pt x="12192000" y="2685143"/>
                </a:lnTo>
                <a:lnTo>
                  <a:pt x="3659181" y="2685143"/>
                </a:lnTo>
                <a:lnTo>
                  <a:pt x="3706230" y="2650554"/>
                </a:lnTo>
                <a:cubicBezTo>
                  <a:pt x="3737283" y="2625226"/>
                  <a:pt x="3767353" y="2598089"/>
                  <a:pt x="3796299" y="2569144"/>
                </a:cubicBezTo>
                <a:lnTo>
                  <a:pt x="4184299" y="2181144"/>
                </a:lnTo>
                <a:cubicBezTo>
                  <a:pt x="4647430" y="1718013"/>
                  <a:pt x="4647430" y="967129"/>
                  <a:pt x="4184299" y="503998"/>
                </a:cubicBezTo>
                <a:lnTo>
                  <a:pt x="3796299" y="115998"/>
                </a:lnTo>
                <a:cubicBezTo>
                  <a:pt x="3767353" y="87052"/>
                  <a:pt x="3737283" y="59915"/>
                  <a:pt x="3706230" y="34588"/>
                </a:cubicBezTo>
                <a:close/>
                <a:moveTo>
                  <a:pt x="0" y="0"/>
                </a:moveTo>
                <a:lnTo>
                  <a:pt x="2256268" y="0"/>
                </a:lnTo>
                <a:lnTo>
                  <a:pt x="2209222" y="34588"/>
                </a:lnTo>
                <a:cubicBezTo>
                  <a:pt x="2178168" y="59915"/>
                  <a:pt x="2148099" y="87052"/>
                  <a:pt x="2119153" y="115998"/>
                </a:cubicBezTo>
                <a:lnTo>
                  <a:pt x="1731153" y="503998"/>
                </a:lnTo>
                <a:cubicBezTo>
                  <a:pt x="1268022" y="967129"/>
                  <a:pt x="1268022" y="1718013"/>
                  <a:pt x="1731153" y="2181144"/>
                </a:cubicBezTo>
                <a:lnTo>
                  <a:pt x="2119153" y="2569144"/>
                </a:lnTo>
                <a:cubicBezTo>
                  <a:pt x="2148099" y="2598089"/>
                  <a:pt x="2178168" y="2625226"/>
                  <a:pt x="2209222" y="2650554"/>
                </a:cubicBezTo>
                <a:lnTo>
                  <a:pt x="2256271" y="2685143"/>
                </a:lnTo>
                <a:lnTo>
                  <a:pt x="0" y="2685143"/>
                </a:lnTo>
                <a:close/>
              </a:path>
            </a:pathLst>
          </a:custGeom>
          <a:blipFill dpi="0" rotWithShape="0">
            <a:blip r:embed="rId11" cstate="email">
              <a:extLst>
                <a:ext uri="{28A0092B-C50C-407E-A947-70E740481C1C}">
                  <a14:useLocalDpi xmlns:a14="http://schemas.microsoft.com/office/drawing/2010/main"/>
                </a:ext>
              </a:extLst>
            </a:blip>
            <a:srcRect/>
            <a:stretch>
              <a:fillRect/>
            </a:stretch>
          </a:blipFill>
          <a:ln>
            <a:noFill/>
          </a:ln>
          <a:effectLst>
            <a:outerShdw blurRad="127000" dist="114300" algn="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hidden="1"/>
          <p:cNvPicPr>
            <a:picLocks noChangeAspect="1"/>
          </p:cNvPicPr>
          <p:nvPr/>
        </p:nvPicPr>
        <p:blipFill>
          <a:blip r:embed="rId12"/>
          <a:stretch>
            <a:fillRect/>
          </a:stretch>
        </p:blipFill>
        <p:spPr>
          <a:xfrm>
            <a:off x="0" y="0"/>
            <a:ext cx="12192000" cy="6858000"/>
          </a:xfrm>
          <a:prstGeom prst="rect">
            <a:avLst/>
          </a:prstGeom>
        </p:spPr>
      </p:pic>
      <p:sp>
        <p:nvSpPr>
          <p:cNvPr id="11" name="文本框 10"/>
          <p:cNvSpPr txBox="1"/>
          <p:nvPr/>
        </p:nvSpPr>
        <p:spPr>
          <a:xfrm>
            <a:off x="5829751" y="1484738"/>
            <a:ext cx="5692048" cy="954107"/>
          </a:xfrm>
          <a:prstGeom prst="rect">
            <a:avLst/>
          </a:prstGeom>
          <a:noFill/>
        </p:spPr>
        <p:txBody>
          <a:bodyPr wrap="square" rtlCol="0">
            <a:spAutoFit/>
          </a:bodyPr>
          <a:lstStyle/>
          <a:p>
            <a:pPr algn="ctr"/>
            <a:r>
              <a:rPr lang="zh-CN" altLang="en-US" sz="2800" dirty="0"/>
              <a:t>机器在系统不完善或是外界错误因素影响下的情况下可能做出误判</a:t>
            </a:r>
            <a:endParaRPr lang="zh-CN" altLang="en-US" sz="2800" dirty="0">
              <a:solidFill>
                <a:schemeClr val="accent5"/>
              </a:solidFill>
              <a:cs typeface="+mn-ea"/>
              <a:sym typeface="+mn-lt"/>
            </a:endParaRPr>
          </a:p>
        </p:txBody>
      </p:sp>
      <p:grpSp>
        <p:nvGrpSpPr>
          <p:cNvPr id="2" name="组合 1"/>
          <p:cNvGrpSpPr/>
          <p:nvPr/>
        </p:nvGrpSpPr>
        <p:grpSpPr>
          <a:xfrm>
            <a:off x="2006404" y="1795386"/>
            <a:ext cx="3178662" cy="2861306"/>
            <a:chOff x="2006404" y="1795386"/>
            <a:chExt cx="3178662" cy="2861306"/>
          </a:xfrm>
          <a:blipFill>
            <a:blip r:embed="rId13"/>
            <a:stretch>
              <a:fillRect/>
            </a:stretch>
          </a:blipFill>
        </p:grpSpPr>
        <p:grpSp>
          <p:nvGrpSpPr>
            <p:cNvPr id="7" name="组合 6"/>
            <p:cNvGrpSpPr/>
            <p:nvPr/>
          </p:nvGrpSpPr>
          <p:grpSpPr>
            <a:xfrm>
              <a:off x="2006404" y="1795386"/>
              <a:ext cx="2861306" cy="2861306"/>
              <a:chOff x="1353557" y="2560861"/>
              <a:chExt cx="1805306" cy="1805306"/>
            </a:xfrm>
            <a:grpFill/>
          </p:grpSpPr>
          <p:sp>
            <p:nvSpPr>
              <p:cNvPr id="6" name="圆角矩形 5"/>
              <p:cNvSpPr/>
              <p:nvPr/>
            </p:nvSpPr>
            <p:spPr>
              <a:xfrm rot="2700000">
                <a:off x="1353557" y="2560861"/>
                <a:ext cx="1805306" cy="1805306"/>
              </a:xfrm>
              <a:prstGeom prst="roundRect">
                <a:avLst>
                  <a:gd name="adj" fmla="val 40606"/>
                </a:avLst>
              </a:prstGeom>
              <a:grpFill/>
              <a:ln>
                <a:gradFill>
                  <a:gsLst>
                    <a:gs pos="1000">
                      <a:schemeClr val="bg1"/>
                    </a:gs>
                    <a:gs pos="99000">
                      <a:schemeClr val="bg1">
                        <a:lumMod val="95000"/>
                      </a:schemeClr>
                    </a:gs>
                  </a:gsLst>
                  <a:lin ang="5400000" scaled="1"/>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圆角矩形 13"/>
              <p:cNvSpPr/>
              <p:nvPr/>
            </p:nvSpPr>
            <p:spPr>
              <a:xfrm rot="2700000">
                <a:off x="1403345" y="2610649"/>
                <a:ext cx="1705730" cy="1705730"/>
              </a:xfrm>
              <a:prstGeom prst="roundRect">
                <a:avLst>
                  <a:gd name="adj" fmla="val 40606"/>
                </a:avLst>
              </a:prstGeom>
              <a:grpFill/>
              <a:ln>
                <a:solidFill>
                  <a:schemeClr val="bg2">
                    <a:lumMod val="50000"/>
                  </a:schemeClr>
                </a:solidFill>
                <a:prstDash val="dash"/>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6" name="任意多边形 55"/>
            <p:cNvSpPr/>
            <p:nvPr/>
          </p:nvSpPr>
          <p:spPr>
            <a:xfrm rot="2700000">
              <a:off x="4071809" y="2669409"/>
              <a:ext cx="1113257" cy="1113257"/>
            </a:xfrm>
            <a:custGeom>
              <a:avLst/>
              <a:gdLst>
                <a:gd name="connsiteX0" fmla="*/ 166920 w 1113257"/>
                <a:gd name="connsiteY0" fmla="*/ 0 h 1113257"/>
                <a:gd name="connsiteX1" fmla="*/ 203564 w 1113257"/>
                <a:gd name="connsiteY1" fmla="*/ 5593 h 1113257"/>
                <a:gd name="connsiteX2" fmla="*/ 1107665 w 1113257"/>
                <a:gd name="connsiteY2" fmla="*/ 909695 h 1113257"/>
                <a:gd name="connsiteX3" fmla="*/ 1113257 w 1113257"/>
                <a:gd name="connsiteY3" fmla="*/ 946336 h 1113257"/>
                <a:gd name="connsiteX4" fmla="*/ 490300 w 1113257"/>
                <a:gd name="connsiteY4" fmla="*/ 1113257 h 1113257"/>
                <a:gd name="connsiteX5" fmla="*/ 482991 w 1113257"/>
                <a:gd name="connsiteY5" fmla="*/ 1098085 h 1113257"/>
                <a:gd name="connsiteX6" fmla="*/ 15173 w 1113257"/>
                <a:gd name="connsiteY6" fmla="*/ 630266 h 1113257"/>
                <a:gd name="connsiteX7" fmla="*/ 0 w 1113257"/>
                <a:gd name="connsiteY7" fmla="*/ 622956 h 111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57" h="1113257">
                  <a:moveTo>
                    <a:pt x="166920" y="0"/>
                  </a:moveTo>
                  <a:lnTo>
                    <a:pt x="203564" y="5593"/>
                  </a:lnTo>
                  <a:cubicBezTo>
                    <a:pt x="657371" y="98455"/>
                    <a:pt x="1014803" y="455887"/>
                    <a:pt x="1107665" y="909695"/>
                  </a:cubicBezTo>
                  <a:lnTo>
                    <a:pt x="1113257" y="946336"/>
                  </a:lnTo>
                  <a:lnTo>
                    <a:pt x="490300" y="1113257"/>
                  </a:lnTo>
                  <a:lnTo>
                    <a:pt x="482991" y="1098085"/>
                  </a:lnTo>
                  <a:cubicBezTo>
                    <a:pt x="375674" y="900531"/>
                    <a:pt x="212726" y="737584"/>
                    <a:pt x="15173" y="630266"/>
                  </a:cubicBezTo>
                  <a:lnTo>
                    <a:pt x="0" y="622956"/>
                  </a:lnTo>
                  <a:close/>
                </a:path>
              </a:pathLst>
            </a:custGeom>
            <a:grpFill/>
            <a:ln>
              <a:noFill/>
            </a:ln>
            <a:effectLst>
              <a:innerShdw blurRad="101600" dist="762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sp>
        <p:nvSpPr>
          <p:cNvPr id="16" name="PA_椭圆 23"/>
          <p:cNvSpPr/>
          <p:nvPr>
            <p:custDataLst>
              <p:tags r:id="rId2"/>
            </p:custDataLst>
          </p:nvPr>
        </p:nvSpPr>
        <p:spPr>
          <a:xfrm>
            <a:off x="229895" y="4139225"/>
            <a:ext cx="814468" cy="814468"/>
          </a:xfrm>
          <a:prstGeom prst="ellipse">
            <a:avLst/>
          </a:prstGeom>
          <a:gradFill flip="none" rotWithShape="0">
            <a:gsLst>
              <a:gs pos="99000">
                <a:schemeClr val="accent5"/>
              </a:gs>
              <a:gs pos="1000">
                <a:schemeClr val="accent5">
                  <a:lumMod val="75000"/>
                </a:schemeClr>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PA_椭圆 24"/>
          <p:cNvSpPr/>
          <p:nvPr>
            <p:custDataLst>
              <p:tags r:id="rId3"/>
            </p:custDataLst>
          </p:nvPr>
        </p:nvSpPr>
        <p:spPr>
          <a:xfrm>
            <a:off x="1726150" y="1837995"/>
            <a:ext cx="414554" cy="414554"/>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PA_椭圆 23"/>
          <p:cNvSpPr/>
          <p:nvPr>
            <p:custDataLst>
              <p:tags r:id="rId4"/>
            </p:custDataLst>
          </p:nvPr>
        </p:nvSpPr>
        <p:spPr>
          <a:xfrm>
            <a:off x="4998727" y="1612504"/>
            <a:ext cx="259073" cy="259073"/>
          </a:xfrm>
          <a:prstGeom prst="ellipse">
            <a:avLst/>
          </a:prstGeom>
          <a:gradFill flip="none" rotWithShape="0">
            <a:gsLst>
              <a:gs pos="99000">
                <a:schemeClr val="accent5"/>
              </a:gs>
              <a:gs pos="1000">
                <a:schemeClr val="accent5">
                  <a:lumMod val="75000"/>
                </a:schemeClr>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PA_椭圆 23"/>
          <p:cNvSpPr/>
          <p:nvPr>
            <p:custDataLst>
              <p:tags r:id="rId5"/>
            </p:custDataLst>
          </p:nvPr>
        </p:nvSpPr>
        <p:spPr>
          <a:xfrm>
            <a:off x="313448" y="2377397"/>
            <a:ext cx="1371347" cy="1371347"/>
          </a:xfrm>
          <a:prstGeom prst="ellipse">
            <a:avLst/>
          </a:prstGeom>
          <a:blipFill>
            <a:blip r:embed="rId14"/>
            <a:srcRect/>
            <a:stretch>
              <a:fillRect/>
            </a:stretch>
          </a:blip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40" hidden="1"/>
          <p:cNvSpPr/>
          <p:nvPr/>
        </p:nvSpPr>
        <p:spPr>
          <a:xfrm>
            <a:off x="7702832" y="3837031"/>
            <a:ext cx="1120269" cy="980236"/>
          </a:xfrm>
          <a:custGeom>
            <a:avLst/>
            <a:gdLst/>
            <a:ahLst/>
            <a:cxnLst/>
            <a:rect l="l" t="t" r="r" b="b"/>
            <a:pathLst>
              <a:path w="293914" h="257175">
                <a:moveTo>
                  <a:pt x="230625" y="192308"/>
                </a:moveTo>
                <a:lnTo>
                  <a:pt x="223737" y="224885"/>
                </a:lnTo>
                <a:lnTo>
                  <a:pt x="242393" y="192308"/>
                </a:lnTo>
                <a:close/>
                <a:moveTo>
                  <a:pt x="164896" y="192308"/>
                </a:moveTo>
                <a:lnTo>
                  <a:pt x="212686" y="241533"/>
                </a:lnTo>
                <a:cubicBezTo>
                  <a:pt x="213452" y="241150"/>
                  <a:pt x="214073" y="240911"/>
                  <a:pt x="214552" y="240815"/>
                </a:cubicBezTo>
                <a:lnTo>
                  <a:pt x="216848" y="236797"/>
                </a:lnTo>
                <a:lnTo>
                  <a:pt x="226176" y="192308"/>
                </a:lnTo>
                <a:close/>
                <a:moveTo>
                  <a:pt x="138777" y="192308"/>
                </a:moveTo>
                <a:lnTo>
                  <a:pt x="89696" y="243111"/>
                </a:lnTo>
                <a:lnTo>
                  <a:pt x="141360" y="243111"/>
                </a:lnTo>
                <a:cubicBezTo>
                  <a:pt x="143082" y="241580"/>
                  <a:pt x="144948" y="240815"/>
                  <a:pt x="146957" y="240815"/>
                </a:cubicBezTo>
                <a:cubicBezTo>
                  <a:pt x="148966" y="240815"/>
                  <a:pt x="150832" y="241580"/>
                  <a:pt x="152554" y="243111"/>
                </a:cubicBezTo>
                <a:lnTo>
                  <a:pt x="208381" y="243111"/>
                </a:lnTo>
                <a:lnTo>
                  <a:pt x="159299" y="192308"/>
                </a:lnTo>
                <a:close/>
                <a:moveTo>
                  <a:pt x="79219" y="192308"/>
                </a:moveTo>
                <a:lnTo>
                  <a:pt x="79219" y="240384"/>
                </a:lnTo>
                <a:lnTo>
                  <a:pt x="79793" y="241245"/>
                </a:lnTo>
                <a:cubicBezTo>
                  <a:pt x="81133" y="241724"/>
                  <a:pt x="82185" y="242346"/>
                  <a:pt x="82950" y="243111"/>
                </a:cubicBezTo>
                <a:lnTo>
                  <a:pt x="83668" y="243111"/>
                </a:lnTo>
                <a:lnTo>
                  <a:pt x="132749" y="192308"/>
                </a:lnTo>
                <a:close/>
                <a:moveTo>
                  <a:pt x="51521" y="192308"/>
                </a:moveTo>
                <a:lnTo>
                  <a:pt x="74914" y="232922"/>
                </a:lnTo>
                <a:lnTo>
                  <a:pt x="74914" y="192308"/>
                </a:lnTo>
                <a:close/>
                <a:moveTo>
                  <a:pt x="148966" y="181688"/>
                </a:moveTo>
                <a:lnTo>
                  <a:pt x="142939" y="188002"/>
                </a:lnTo>
                <a:lnTo>
                  <a:pt x="155137" y="188002"/>
                </a:lnTo>
                <a:close/>
                <a:moveTo>
                  <a:pt x="233926" y="176665"/>
                </a:moveTo>
                <a:lnTo>
                  <a:pt x="231486" y="188002"/>
                </a:lnTo>
                <a:lnTo>
                  <a:pt x="242393" y="188002"/>
                </a:lnTo>
                <a:cubicBezTo>
                  <a:pt x="242489" y="187428"/>
                  <a:pt x="242728" y="186902"/>
                  <a:pt x="243111" y="186424"/>
                </a:cubicBezTo>
                <a:close/>
                <a:moveTo>
                  <a:pt x="74914" y="160878"/>
                </a:moveTo>
                <a:lnTo>
                  <a:pt x="50804" y="186280"/>
                </a:lnTo>
                <a:cubicBezTo>
                  <a:pt x="51186" y="187045"/>
                  <a:pt x="51426" y="187620"/>
                  <a:pt x="51521" y="188002"/>
                </a:cubicBezTo>
                <a:lnTo>
                  <a:pt x="74914" y="188002"/>
                </a:lnTo>
                <a:close/>
                <a:moveTo>
                  <a:pt x="194173" y="134759"/>
                </a:moveTo>
                <a:lnTo>
                  <a:pt x="151693" y="178817"/>
                </a:lnTo>
                <a:lnTo>
                  <a:pt x="160734" y="188002"/>
                </a:lnTo>
                <a:lnTo>
                  <a:pt x="227181" y="188002"/>
                </a:lnTo>
                <a:lnTo>
                  <a:pt x="230338" y="172933"/>
                </a:lnTo>
                <a:close/>
                <a:moveTo>
                  <a:pt x="101751" y="132463"/>
                </a:moveTo>
                <a:lnTo>
                  <a:pt x="79219" y="156286"/>
                </a:lnTo>
                <a:lnTo>
                  <a:pt x="79219" y="188002"/>
                </a:lnTo>
                <a:lnTo>
                  <a:pt x="136911" y="188002"/>
                </a:lnTo>
                <a:lnTo>
                  <a:pt x="146096" y="178530"/>
                </a:lnTo>
                <a:close/>
                <a:moveTo>
                  <a:pt x="79219" y="109214"/>
                </a:moveTo>
                <a:lnTo>
                  <a:pt x="79219" y="149971"/>
                </a:lnTo>
                <a:lnTo>
                  <a:pt x="98737" y="129449"/>
                </a:lnTo>
                <a:close/>
                <a:moveTo>
                  <a:pt x="146814" y="84673"/>
                </a:moveTo>
                <a:lnTo>
                  <a:pt x="104190" y="129880"/>
                </a:lnTo>
                <a:lnTo>
                  <a:pt x="148823" y="175660"/>
                </a:lnTo>
                <a:lnTo>
                  <a:pt x="191303" y="131602"/>
                </a:lnTo>
                <a:close/>
                <a:moveTo>
                  <a:pt x="253444" y="83668"/>
                </a:moveTo>
                <a:lnTo>
                  <a:pt x="234931" y="171498"/>
                </a:lnTo>
                <a:lnTo>
                  <a:pt x="245981" y="183266"/>
                </a:lnTo>
                <a:cubicBezTo>
                  <a:pt x="246459" y="182979"/>
                  <a:pt x="247177" y="182644"/>
                  <a:pt x="248134" y="182262"/>
                </a:cubicBezTo>
                <a:lnTo>
                  <a:pt x="277841" y="130454"/>
                </a:lnTo>
                <a:cubicBezTo>
                  <a:pt x="277650" y="129497"/>
                  <a:pt x="277554" y="128827"/>
                  <a:pt x="277554" y="128444"/>
                </a:cubicBezTo>
                <a:cubicBezTo>
                  <a:pt x="277554" y="128349"/>
                  <a:pt x="277697" y="127583"/>
                  <a:pt x="277985" y="126148"/>
                </a:cubicBezTo>
                <a:close/>
                <a:moveTo>
                  <a:pt x="249712" y="77354"/>
                </a:moveTo>
                <a:lnTo>
                  <a:pt x="197187" y="131745"/>
                </a:lnTo>
                <a:lnTo>
                  <a:pt x="231343" y="167767"/>
                </a:lnTo>
                <a:lnTo>
                  <a:pt x="250286" y="78215"/>
                </a:lnTo>
                <a:lnTo>
                  <a:pt x="249856" y="77497"/>
                </a:lnTo>
                <a:close/>
                <a:moveTo>
                  <a:pt x="48077" y="76923"/>
                </a:moveTo>
                <a:cubicBezTo>
                  <a:pt x="46833" y="77689"/>
                  <a:pt x="45446" y="78167"/>
                  <a:pt x="43915" y="78358"/>
                </a:cubicBezTo>
                <a:lnTo>
                  <a:pt x="16074" y="126579"/>
                </a:lnTo>
                <a:cubicBezTo>
                  <a:pt x="16169" y="126961"/>
                  <a:pt x="16217" y="127583"/>
                  <a:pt x="16217" y="128444"/>
                </a:cubicBezTo>
                <a:cubicBezTo>
                  <a:pt x="16217" y="129401"/>
                  <a:pt x="16121" y="130119"/>
                  <a:pt x="15930" y="130597"/>
                </a:cubicBezTo>
                <a:lnTo>
                  <a:pt x="45781" y="182262"/>
                </a:lnTo>
                <a:cubicBezTo>
                  <a:pt x="45972" y="182262"/>
                  <a:pt x="46187" y="182310"/>
                  <a:pt x="46426" y="182405"/>
                </a:cubicBezTo>
                <a:cubicBezTo>
                  <a:pt x="46666" y="182501"/>
                  <a:pt x="46929" y="182621"/>
                  <a:pt x="47216" y="182764"/>
                </a:cubicBezTo>
                <a:cubicBezTo>
                  <a:pt x="47503" y="182908"/>
                  <a:pt x="47742" y="183027"/>
                  <a:pt x="47933" y="183123"/>
                </a:cubicBezTo>
                <a:lnTo>
                  <a:pt x="74914" y="154564"/>
                </a:lnTo>
                <a:lnTo>
                  <a:pt x="74914" y="104765"/>
                </a:lnTo>
                <a:close/>
                <a:moveTo>
                  <a:pt x="74914" y="61137"/>
                </a:moveTo>
                <a:lnTo>
                  <a:pt x="51378" y="69604"/>
                </a:lnTo>
                <a:cubicBezTo>
                  <a:pt x="51378" y="69700"/>
                  <a:pt x="51402" y="69796"/>
                  <a:pt x="51449" y="69891"/>
                </a:cubicBezTo>
                <a:cubicBezTo>
                  <a:pt x="51497" y="69987"/>
                  <a:pt x="51521" y="70083"/>
                  <a:pt x="51521" y="70178"/>
                </a:cubicBezTo>
                <a:cubicBezTo>
                  <a:pt x="51521" y="71709"/>
                  <a:pt x="51138" y="73096"/>
                  <a:pt x="50373" y="74340"/>
                </a:cubicBezTo>
                <a:lnTo>
                  <a:pt x="74914" y="99742"/>
                </a:lnTo>
                <a:close/>
                <a:moveTo>
                  <a:pt x="111797" y="47790"/>
                </a:moveTo>
                <a:lnTo>
                  <a:pt x="79219" y="59558"/>
                </a:lnTo>
                <a:lnTo>
                  <a:pt x="79219" y="104191"/>
                </a:lnTo>
                <a:lnTo>
                  <a:pt x="101177" y="126722"/>
                </a:lnTo>
                <a:lnTo>
                  <a:pt x="143800" y="81659"/>
                </a:lnTo>
                <a:close/>
                <a:moveTo>
                  <a:pt x="74914" y="24541"/>
                </a:moveTo>
                <a:lnTo>
                  <a:pt x="51521" y="65012"/>
                </a:lnTo>
                <a:lnTo>
                  <a:pt x="74914" y="56544"/>
                </a:lnTo>
                <a:close/>
                <a:moveTo>
                  <a:pt x="81228" y="15500"/>
                </a:moveTo>
                <a:cubicBezTo>
                  <a:pt x="80654" y="15691"/>
                  <a:pt x="80176" y="15835"/>
                  <a:pt x="79793" y="15930"/>
                </a:cubicBezTo>
                <a:lnTo>
                  <a:pt x="79219" y="17078"/>
                </a:lnTo>
                <a:lnTo>
                  <a:pt x="79219" y="54966"/>
                </a:lnTo>
                <a:lnTo>
                  <a:pt x="108639" y="44346"/>
                </a:lnTo>
                <a:close/>
                <a:moveTo>
                  <a:pt x="212543" y="15213"/>
                </a:moveTo>
                <a:lnTo>
                  <a:pt x="149827" y="81659"/>
                </a:lnTo>
                <a:lnTo>
                  <a:pt x="194316" y="128588"/>
                </a:lnTo>
                <a:lnTo>
                  <a:pt x="246555" y="74340"/>
                </a:lnTo>
                <a:cubicBezTo>
                  <a:pt x="245790" y="73096"/>
                  <a:pt x="245407" y="71709"/>
                  <a:pt x="245407" y="70178"/>
                </a:cubicBezTo>
                <a:lnTo>
                  <a:pt x="245407" y="69891"/>
                </a:lnTo>
                <a:lnTo>
                  <a:pt x="214408" y="15930"/>
                </a:lnTo>
                <a:cubicBezTo>
                  <a:pt x="213930" y="15835"/>
                  <a:pt x="213308" y="15595"/>
                  <a:pt x="212543" y="15213"/>
                </a:cubicBezTo>
                <a:close/>
                <a:moveTo>
                  <a:pt x="205367" y="14065"/>
                </a:moveTo>
                <a:lnTo>
                  <a:pt x="116245" y="46212"/>
                </a:lnTo>
                <a:lnTo>
                  <a:pt x="146814" y="78502"/>
                </a:lnTo>
                <a:lnTo>
                  <a:pt x="207663" y="14065"/>
                </a:lnTo>
                <a:close/>
                <a:moveTo>
                  <a:pt x="85821" y="14065"/>
                </a:moveTo>
                <a:lnTo>
                  <a:pt x="113088" y="42767"/>
                </a:lnTo>
                <a:lnTo>
                  <a:pt x="192594" y="14065"/>
                </a:lnTo>
                <a:lnTo>
                  <a:pt x="152411" y="14065"/>
                </a:lnTo>
                <a:cubicBezTo>
                  <a:pt x="150880" y="15595"/>
                  <a:pt x="149062" y="16361"/>
                  <a:pt x="146957" y="16361"/>
                </a:cubicBezTo>
                <a:cubicBezTo>
                  <a:pt x="144852" y="16361"/>
                  <a:pt x="143035" y="15595"/>
                  <a:pt x="141504" y="14065"/>
                </a:cubicBezTo>
                <a:close/>
                <a:moveTo>
                  <a:pt x="77641" y="0"/>
                </a:moveTo>
                <a:cubicBezTo>
                  <a:pt x="80128" y="0"/>
                  <a:pt x="82233" y="1005"/>
                  <a:pt x="83955" y="3014"/>
                </a:cubicBezTo>
                <a:lnTo>
                  <a:pt x="140786" y="3014"/>
                </a:lnTo>
                <a:cubicBezTo>
                  <a:pt x="142317" y="1005"/>
                  <a:pt x="144374" y="0"/>
                  <a:pt x="146957" y="0"/>
                </a:cubicBezTo>
                <a:cubicBezTo>
                  <a:pt x="149540" y="0"/>
                  <a:pt x="151597" y="1005"/>
                  <a:pt x="153128" y="3014"/>
                </a:cubicBezTo>
                <a:lnTo>
                  <a:pt x="210246" y="3014"/>
                </a:lnTo>
                <a:cubicBezTo>
                  <a:pt x="211969" y="1005"/>
                  <a:pt x="214073" y="0"/>
                  <a:pt x="216561" y="0"/>
                </a:cubicBezTo>
                <a:cubicBezTo>
                  <a:pt x="218762" y="0"/>
                  <a:pt x="220675" y="790"/>
                  <a:pt x="222301" y="2368"/>
                </a:cubicBezTo>
                <a:cubicBezTo>
                  <a:pt x="223928" y="3947"/>
                  <a:pt x="224741" y="5884"/>
                  <a:pt x="224741" y="8181"/>
                </a:cubicBezTo>
                <a:cubicBezTo>
                  <a:pt x="224741" y="8755"/>
                  <a:pt x="224550" y="9616"/>
                  <a:pt x="224167" y="10764"/>
                </a:cubicBezTo>
                <a:lnTo>
                  <a:pt x="253874" y="62141"/>
                </a:lnTo>
                <a:cubicBezTo>
                  <a:pt x="256075" y="62237"/>
                  <a:pt x="257941" y="63074"/>
                  <a:pt x="259471" y="64653"/>
                </a:cubicBezTo>
                <a:cubicBezTo>
                  <a:pt x="261002" y="66232"/>
                  <a:pt x="261768" y="68073"/>
                  <a:pt x="261768" y="70178"/>
                </a:cubicBezTo>
                <a:cubicBezTo>
                  <a:pt x="261768" y="71422"/>
                  <a:pt x="261433" y="72714"/>
                  <a:pt x="260763" y="74053"/>
                </a:cubicBezTo>
                <a:lnTo>
                  <a:pt x="287600" y="120551"/>
                </a:lnTo>
                <a:cubicBezTo>
                  <a:pt x="289418" y="120934"/>
                  <a:pt x="290925" y="121867"/>
                  <a:pt x="292121" y="123350"/>
                </a:cubicBezTo>
                <a:cubicBezTo>
                  <a:pt x="293316" y="124833"/>
                  <a:pt x="293914" y="126531"/>
                  <a:pt x="293914" y="128444"/>
                </a:cubicBezTo>
                <a:cubicBezTo>
                  <a:pt x="293914" y="130454"/>
                  <a:pt x="293293" y="132200"/>
                  <a:pt x="292049" y="133683"/>
                </a:cubicBezTo>
                <a:cubicBezTo>
                  <a:pt x="290805" y="135166"/>
                  <a:pt x="289226" y="136098"/>
                  <a:pt x="287313" y="136481"/>
                </a:cubicBezTo>
                <a:lnTo>
                  <a:pt x="257893" y="187572"/>
                </a:lnTo>
                <a:cubicBezTo>
                  <a:pt x="258180" y="188433"/>
                  <a:pt x="258323" y="189294"/>
                  <a:pt x="258323" y="190155"/>
                </a:cubicBezTo>
                <a:cubicBezTo>
                  <a:pt x="258323" y="192068"/>
                  <a:pt x="257725" y="193767"/>
                  <a:pt x="256529" y="195250"/>
                </a:cubicBezTo>
                <a:cubicBezTo>
                  <a:pt x="255333" y="196733"/>
                  <a:pt x="253779" y="197665"/>
                  <a:pt x="251865" y="198048"/>
                </a:cubicBezTo>
                <a:lnTo>
                  <a:pt x="224167" y="246412"/>
                </a:lnTo>
                <a:cubicBezTo>
                  <a:pt x="224454" y="247177"/>
                  <a:pt x="224598" y="247943"/>
                  <a:pt x="224598" y="248708"/>
                </a:cubicBezTo>
                <a:cubicBezTo>
                  <a:pt x="224598" y="250909"/>
                  <a:pt x="223808" y="252822"/>
                  <a:pt x="222230" y="254449"/>
                </a:cubicBezTo>
                <a:cubicBezTo>
                  <a:pt x="220651" y="256075"/>
                  <a:pt x="218714" y="256888"/>
                  <a:pt x="216417" y="256888"/>
                </a:cubicBezTo>
                <a:cubicBezTo>
                  <a:pt x="214026" y="256888"/>
                  <a:pt x="212064" y="256027"/>
                  <a:pt x="210533" y="254305"/>
                </a:cubicBezTo>
                <a:lnTo>
                  <a:pt x="153128" y="254305"/>
                </a:lnTo>
                <a:cubicBezTo>
                  <a:pt x="151502" y="256219"/>
                  <a:pt x="149445" y="257175"/>
                  <a:pt x="146957" y="257175"/>
                </a:cubicBezTo>
                <a:cubicBezTo>
                  <a:pt x="144470" y="257175"/>
                  <a:pt x="142413" y="256219"/>
                  <a:pt x="140786" y="254305"/>
                </a:cubicBezTo>
                <a:lnTo>
                  <a:pt x="83525" y="254305"/>
                </a:lnTo>
                <a:cubicBezTo>
                  <a:pt x="81898" y="256219"/>
                  <a:pt x="79841" y="257175"/>
                  <a:pt x="77354" y="257175"/>
                </a:cubicBezTo>
                <a:cubicBezTo>
                  <a:pt x="75153" y="257175"/>
                  <a:pt x="73239" y="256386"/>
                  <a:pt x="71613" y="254807"/>
                </a:cubicBezTo>
                <a:cubicBezTo>
                  <a:pt x="69986" y="253229"/>
                  <a:pt x="69173" y="251291"/>
                  <a:pt x="69173" y="248995"/>
                </a:cubicBezTo>
                <a:cubicBezTo>
                  <a:pt x="69173" y="248230"/>
                  <a:pt x="69365" y="247273"/>
                  <a:pt x="69747" y="246125"/>
                </a:cubicBezTo>
                <a:lnTo>
                  <a:pt x="42049" y="198048"/>
                </a:lnTo>
                <a:cubicBezTo>
                  <a:pt x="40136" y="197665"/>
                  <a:pt x="38581" y="196733"/>
                  <a:pt x="37385" y="195250"/>
                </a:cubicBezTo>
                <a:cubicBezTo>
                  <a:pt x="36189" y="193767"/>
                  <a:pt x="35591" y="192068"/>
                  <a:pt x="35591" y="190155"/>
                </a:cubicBezTo>
                <a:cubicBezTo>
                  <a:pt x="35591" y="189294"/>
                  <a:pt x="35735" y="188433"/>
                  <a:pt x="36022" y="187572"/>
                </a:cubicBezTo>
                <a:lnTo>
                  <a:pt x="6458" y="136481"/>
                </a:lnTo>
                <a:cubicBezTo>
                  <a:pt x="4545" y="136003"/>
                  <a:pt x="2990" y="135022"/>
                  <a:pt x="1794" y="133539"/>
                </a:cubicBezTo>
                <a:cubicBezTo>
                  <a:pt x="598" y="132056"/>
                  <a:pt x="0" y="130358"/>
                  <a:pt x="0" y="128444"/>
                </a:cubicBezTo>
                <a:cubicBezTo>
                  <a:pt x="0" y="126435"/>
                  <a:pt x="646" y="124689"/>
                  <a:pt x="1937" y="123206"/>
                </a:cubicBezTo>
                <a:cubicBezTo>
                  <a:pt x="3229" y="121723"/>
                  <a:pt x="4832" y="120790"/>
                  <a:pt x="6745" y="120408"/>
                </a:cubicBezTo>
                <a:lnTo>
                  <a:pt x="35304" y="71039"/>
                </a:lnTo>
                <a:cubicBezTo>
                  <a:pt x="35304" y="70944"/>
                  <a:pt x="35280" y="70800"/>
                  <a:pt x="35232" y="70609"/>
                </a:cubicBezTo>
                <a:cubicBezTo>
                  <a:pt x="35185" y="70417"/>
                  <a:pt x="35161" y="70274"/>
                  <a:pt x="35161" y="70178"/>
                </a:cubicBezTo>
                <a:cubicBezTo>
                  <a:pt x="35161" y="66734"/>
                  <a:pt x="36787" y="64294"/>
                  <a:pt x="40040" y="62859"/>
                </a:cubicBezTo>
                <a:lnTo>
                  <a:pt x="70034" y="10764"/>
                </a:lnTo>
                <a:cubicBezTo>
                  <a:pt x="69652" y="9807"/>
                  <a:pt x="69460" y="8946"/>
                  <a:pt x="69460" y="8181"/>
                </a:cubicBezTo>
                <a:cubicBezTo>
                  <a:pt x="69460" y="5884"/>
                  <a:pt x="70274" y="3947"/>
                  <a:pt x="71900" y="2368"/>
                </a:cubicBezTo>
                <a:cubicBezTo>
                  <a:pt x="73526" y="790"/>
                  <a:pt x="75440" y="0"/>
                  <a:pt x="77641" y="0"/>
                </a:cubicBezTo>
                <a:close/>
              </a:path>
            </a:pathLst>
          </a:custGeom>
          <a:solidFill>
            <a:srgbClr val="4B505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cs typeface="+mn-ea"/>
              <a:sym typeface="+mn-lt"/>
            </a:endParaRPr>
          </a:p>
        </p:txBody>
      </p:sp>
      <p:sp>
        <p:nvSpPr>
          <p:cNvPr id="9" name="文本框 8"/>
          <p:cNvSpPr txBox="1"/>
          <p:nvPr/>
        </p:nvSpPr>
        <p:spPr>
          <a:xfrm>
            <a:off x="5131718" y="1644759"/>
            <a:ext cx="880370" cy="769441"/>
          </a:xfrm>
          <a:prstGeom prst="rect">
            <a:avLst/>
          </a:prstGeom>
          <a:noFill/>
          <a:effectLst/>
        </p:spPr>
        <p:txBody>
          <a:bodyPr wrap="none" rtlCol="0">
            <a:spAutoFit/>
          </a:bodyPr>
          <a:lstStyle/>
          <a:p>
            <a:pPr algn="ctr"/>
            <a:r>
              <a:rPr lang="en-US" altLang="zh-CN" sz="4400" b="1" dirty="0">
                <a:solidFill>
                  <a:schemeClr val="bg1"/>
                </a:solidFill>
                <a:effectLst>
                  <a:innerShdw blurRad="63500" dist="50800" dir="16200000">
                    <a:schemeClr val="tx1">
                      <a:alpha val="79000"/>
                    </a:schemeClr>
                  </a:innerShdw>
                </a:effectLst>
                <a:cs typeface="+mn-ea"/>
                <a:sym typeface="+mn-lt"/>
              </a:rPr>
              <a:t>01</a:t>
            </a:r>
            <a:endParaRPr lang="zh-CN" altLang="en-US" b="1" dirty="0">
              <a:solidFill>
                <a:schemeClr val="bg1"/>
              </a:solidFill>
              <a:effectLst>
                <a:innerShdw blurRad="63500" dist="50800" dir="16200000">
                  <a:schemeClr val="tx1">
                    <a:alpha val="79000"/>
                  </a:schemeClr>
                </a:innerShdw>
              </a:effectLst>
              <a:cs typeface="+mn-ea"/>
              <a:sym typeface="+mn-lt"/>
            </a:endParaRPr>
          </a:p>
        </p:txBody>
      </p:sp>
      <p:pic>
        <p:nvPicPr>
          <p:cNvPr id="24" name="图片 23" hidden="1"/>
          <p:cNvPicPr>
            <a:picLocks noChangeAspect="1"/>
          </p:cNvPicPr>
          <p:nvPr/>
        </p:nvPicPr>
        <p:blipFill>
          <a:blip r:embed="rId15"/>
          <a:stretch>
            <a:fillRect/>
          </a:stretch>
        </p:blipFill>
        <p:spPr>
          <a:xfrm>
            <a:off x="5221" y="0"/>
            <a:ext cx="12186779" cy="6853164"/>
          </a:xfrm>
          <a:prstGeom prst="rect">
            <a:avLst/>
          </a:prstGeom>
        </p:spPr>
      </p:pic>
      <p:sp>
        <p:nvSpPr>
          <p:cNvPr id="87" name="PA_椭圆 24"/>
          <p:cNvSpPr/>
          <p:nvPr>
            <p:custDataLst>
              <p:tags r:id="rId6"/>
            </p:custDataLst>
          </p:nvPr>
        </p:nvSpPr>
        <p:spPr>
          <a:xfrm>
            <a:off x="5415630" y="3232935"/>
            <a:ext cx="515809" cy="515809"/>
          </a:xfrm>
          <a:prstGeom prst="ellipse">
            <a:avLst/>
          </a:prstGeom>
          <a:gradFill flip="none" rotWithShape="0">
            <a:gsLst>
              <a:gs pos="99000">
                <a:schemeClr val="bg1">
                  <a:lumMod val="95000"/>
                </a:schemeClr>
              </a:gs>
              <a:gs pos="1000">
                <a:schemeClr val="bg1"/>
              </a:gs>
            </a:gsLst>
            <a:lin ang="13500000" scaled="1"/>
            <a:tileRect/>
          </a:gradFill>
          <a:ln>
            <a:gradFill>
              <a:gsLst>
                <a:gs pos="1000">
                  <a:schemeClr val="bg1"/>
                </a:gs>
                <a:gs pos="99000">
                  <a:schemeClr val="bg1">
                    <a:lumMod val="95000"/>
                  </a:schemeClr>
                </a:gs>
              </a:gsLst>
              <a:lin ang="5400000" scaled="1"/>
            </a:gradFill>
          </a:ln>
          <a:effectLst>
            <a:outerShdw blurRad="127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90" name="直接连接符 89"/>
          <p:cNvCxnSpPr/>
          <p:nvPr/>
        </p:nvCxnSpPr>
        <p:spPr>
          <a:xfrm>
            <a:off x="6176963" y="2473062"/>
            <a:ext cx="4554537"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931439" y="2885124"/>
            <a:ext cx="6096000" cy="830997"/>
          </a:xfrm>
          <a:prstGeom prst="rect">
            <a:avLst/>
          </a:prstGeom>
        </p:spPr>
        <p:txBody>
          <a:bodyPr>
            <a:spAutoFit/>
          </a:bodyPr>
          <a:lstStyle/>
          <a:p>
            <a:r>
              <a:rPr lang="zh-CN" altLang="en-US" sz="2400" dirty="0" smtClean="0"/>
              <a:t>    人</a:t>
            </a:r>
            <a:r>
              <a:rPr lang="zh-CN" altLang="en-US" sz="2400" dirty="0"/>
              <a:t>工智能误判因素，诸如波音</a:t>
            </a:r>
            <a:r>
              <a:rPr lang="en-US" altLang="zh-CN" sz="2400" dirty="0"/>
              <a:t>737MAX8</a:t>
            </a:r>
            <a:r>
              <a:rPr lang="zh-CN" altLang="en-US" sz="2400" dirty="0"/>
              <a:t>事件以及无人车事件。</a:t>
            </a:r>
          </a:p>
        </p:txBody>
      </p:sp>
    </p:spTree>
    <p:extLst>
      <p:ext uri="{BB962C8B-B14F-4D97-AF65-F5344CB8AC3E}">
        <p14:creationId xmlns:p14="http://schemas.microsoft.com/office/powerpoint/2010/main" val="5471775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14:bounceEnd="50000">
                                          <p:cBhvr additive="base">
                                            <p:cTn id="7" dur="1500" fill="hold"/>
                                            <p:tgtEl>
                                              <p:spTgt spid="87"/>
                                            </p:tgtEl>
                                            <p:attrNameLst>
                                              <p:attrName>ppt_x</p:attrName>
                                            </p:attrNameLst>
                                          </p:cBhvr>
                                          <p:tavLst>
                                            <p:tav tm="0">
                                              <p:val>
                                                <p:strVal val="0-#ppt_w/2"/>
                                              </p:val>
                                            </p:tav>
                                            <p:tav tm="100000">
                                              <p:val>
                                                <p:strVal val="#ppt_x"/>
                                              </p:val>
                                            </p:tav>
                                          </p:tavLst>
                                        </p:anim>
                                        <p:anim calcmode="lin" valueType="num" p14:bounceEnd="50000">
                                          <p:cBhvr additive="base">
                                            <p:cTn id="8" dur="15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0000">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14:bounceEnd="50000">
                                          <p:cBhvr additive="base">
                                            <p:cTn id="11" dur="1500" fill="hold"/>
                                            <p:tgtEl>
                                              <p:spTgt spid="25"/>
                                            </p:tgtEl>
                                            <p:attrNameLst>
                                              <p:attrName>ppt_x</p:attrName>
                                            </p:attrNameLst>
                                          </p:cBhvr>
                                          <p:tavLst>
                                            <p:tav tm="0">
                                              <p:val>
                                                <p:strVal val="0-#ppt_w/2"/>
                                              </p:val>
                                            </p:tav>
                                            <p:tav tm="100000">
                                              <p:val>
                                                <p:strVal val="#ppt_x"/>
                                              </p:val>
                                            </p:tav>
                                          </p:tavLst>
                                        </p:anim>
                                        <p:anim calcmode="lin" valueType="num" p14:bounceEnd="50000">
                                          <p:cBhvr additive="base">
                                            <p:cTn id="12" dur="1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0000">
                                      <p:stCondLst>
                                        <p:cond delay="400"/>
                                      </p:stCondLst>
                                      <p:childTnLst>
                                        <p:set>
                                          <p:cBhvr>
                                            <p:cTn id="14" dur="1" fill="hold">
                                              <p:stCondLst>
                                                <p:cond delay="0"/>
                                              </p:stCondLst>
                                            </p:cTn>
                                            <p:tgtEl>
                                              <p:spTgt spid="86"/>
                                            </p:tgtEl>
                                            <p:attrNameLst>
                                              <p:attrName>style.visibility</p:attrName>
                                            </p:attrNameLst>
                                          </p:cBhvr>
                                          <p:to>
                                            <p:strVal val="visible"/>
                                          </p:to>
                                        </p:set>
                                        <p:anim calcmode="lin" valueType="num" p14:bounceEnd="50000">
                                          <p:cBhvr additive="base">
                                            <p:cTn id="15" dur="1500" fill="hold"/>
                                            <p:tgtEl>
                                              <p:spTgt spid="86"/>
                                            </p:tgtEl>
                                            <p:attrNameLst>
                                              <p:attrName>ppt_x</p:attrName>
                                            </p:attrNameLst>
                                          </p:cBhvr>
                                          <p:tavLst>
                                            <p:tav tm="0">
                                              <p:val>
                                                <p:strVal val="0-#ppt_w/2"/>
                                              </p:val>
                                            </p:tav>
                                            <p:tav tm="100000">
                                              <p:val>
                                                <p:strVal val="#ppt_x"/>
                                              </p:val>
                                            </p:tav>
                                          </p:tavLst>
                                        </p:anim>
                                        <p:anim calcmode="lin" valueType="num" p14:bounceEnd="50000">
                                          <p:cBhvr additive="base">
                                            <p:cTn id="16" dur="1500" fill="hold"/>
                                            <p:tgtEl>
                                              <p:spTgt spid="8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600"/>
                                      </p:stCondLst>
                                      <p:childTnLst>
                                        <p:set>
                                          <p:cBhvr>
                                            <p:cTn id="18" dur="1" fill="hold">
                                              <p:stCondLst>
                                                <p:cond delay="0"/>
                                              </p:stCondLst>
                                            </p:cTn>
                                            <p:tgtEl>
                                              <p:spTgt spid="18"/>
                                            </p:tgtEl>
                                            <p:attrNameLst>
                                              <p:attrName>style.visibility</p:attrName>
                                            </p:attrNameLst>
                                          </p:cBhvr>
                                          <p:to>
                                            <p:strVal val="visible"/>
                                          </p:to>
                                        </p:set>
                                        <p:anim calcmode="lin" valueType="num" p14:bounceEnd="50000">
                                          <p:cBhvr additive="base">
                                            <p:cTn id="19" dur="1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20" dur="1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50000">
                                      <p:stCondLst>
                                        <p:cond delay="800"/>
                                      </p:stCondLst>
                                      <p:childTnLst>
                                        <p:set>
                                          <p:cBhvr>
                                            <p:cTn id="22" dur="1" fill="hold">
                                              <p:stCondLst>
                                                <p:cond delay="0"/>
                                              </p:stCondLst>
                                            </p:cTn>
                                            <p:tgtEl>
                                              <p:spTgt spid="26"/>
                                            </p:tgtEl>
                                            <p:attrNameLst>
                                              <p:attrName>style.visibility</p:attrName>
                                            </p:attrNameLst>
                                          </p:cBhvr>
                                          <p:to>
                                            <p:strVal val="visible"/>
                                          </p:to>
                                        </p:set>
                                        <p:anim calcmode="lin" valueType="num" p14:bounceEnd="50000">
                                          <p:cBhvr additive="base">
                                            <p:cTn id="23" dur="1500" fill="hold"/>
                                            <p:tgtEl>
                                              <p:spTgt spid="26"/>
                                            </p:tgtEl>
                                            <p:attrNameLst>
                                              <p:attrName>ppt_x</p:attrName>
                                            </p:attrNameLst>
                                          </p:cBhvr>
                                          <p:tavLst>
                                            <p:tav tm="0">
                                              <p:val>
                                                <p:strVal val="0-#ppt_w/2"/>
                                              </p:val>
                                            </p:tav>
                                            <p:tav tm="100000">
                                              <p:val>
                                                <p:strVal val="#ppt_x"/>
                                              </p:val>
                                            </p:tav>
                                          </p:tavLst>
                                        </p:anim>
                                        <p:anim calcmode="lin" valueType="num" p14:bounceEnd="50000">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50000">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14:bounceEnd="50000">
                                          <p:cBhvr additive="base">
                                            <p:cTn id="27" dur="15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28" dur="1500" fill="hold"/>
                                            <p:tgtEl>
                                              <p:spTgt spid="1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750"/>
                                            <p:tgtEl>
                                              <p:spTgt spid="2"/>
                                            </p:tgtEl>
                                          </p:cBhvr>
                                        </p:animEffect>
                                      </p:childTnLst>
                                    </p:cTn>
                                  </p:par>
                                  <p:par>
                                    <p:cTn id="32" presetID="35" presetClass="path" presetSubtype="0" decel="100000" fill="hold" nodeType="withEffect">
                                      <p:stCondLst>
                                        <p:cond delay="250"/>
                                      </p:stCondLst>
                                      <p:childTnLst>
                                        <p:animMotion origin="layout" path="M -1.875E-6 -3.7037E-7 L -0.04557 -3.7037E-7 " pathEditMode="relative" rAng="0" ptsTypes="AA">
                                          <p:cBhvr>
                                            <p:cTn id="33" dur="1500" spd="-100000" fill="hold"/>
                                            <p:tgtEl>
                                              <p:spTgt spid="2"/>
                                            </p:tgtEl>
                                            <p:attrNameLst>
                                              <p:attrName>ppt_x</p:attrName>
                                              <p:attrName>ppt_y</p:attrName>
                                            </p:attrNameLst>
                                          </p:cBhvr>
                                          <p:rCtr x="-2279" y="0"/>
                                        </p:animMotion>
                                      </p:childTnLst>
                                    </p:cTn>
                                  </p:par>
                                  <p:par>
                                    <p:cTn id="34" presetID="10" presetClass="entr" presetSubtype="0" fill="hold" grpId="0" nodeType="withEffect">
                                      <p:stCondLst>
                                        <p:cond delay="5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750"/>
                                            <p:tgtEl>
                                              <p:spTgt spid="9"/>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800"/>
                                            <p:tgtEl>
                                              <p:spTgt spid="11"/>
                                            </p:tgtEl>
                                          </p:cBhvr>
                                        </p:animEffect>
                                      </p:childTnLst>
                                    </p:cTn>
                                  </p:par>
                                  <p:par>
                                    <p:cTn id="40" presetID="63" presetClass="path" presetSubtype="0" decel="100000" fill="hold" grpId="1" nodeType="withEffect">
                                      <p:stCondLst>
                                        <p:cond delay="1750"/>
                                      </p:stCondLst>
                                      <p:childTnLst>
                                        <p:animMotion origin="layout" path="M 8.33333E-7 1.48148E-6 L 0.025 1.48148E-6 " pathEditMode="relative" rAng="0" ptsTypes="AA">
                                          <p:cBhvr>
                                            <p:cTn id="41" dur="1250" spd="-100000" fill="hold"/>
                                            <p:tgtEl>
                                              <p:spTgt spid="11"/>
                                            </p:tgtEl>
                                            <p:attrNameLst>
                                              <p:attrName>ppt_x</p:attrName>
                                              <p:attrName>ppt_y</p:attrName>
                                            </p:attrNameLst>
                                          </p:cBhvr>
                                          <p:rCtr x="1250" y="0"/>
                                        </p:animMotion>
                                      </p:childTnLst>
                                    </p:cTn>
                                  </p:par>
                                  <p:par>
                                    <p:cTn id="42" presetID="10" presetClass="entr" presetSubtype="0" fill="hold" nodeType="withEffect">
                                      <p:stCondLst>
                                        <p:cond delay="200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800"/>
                                            <p:tgtEl>
                                              <p:spTgt spid="90"/>
                                            </p:tgtEl>
                                          </p:cBhvr>
                                        </p:animEffect>
                                      </p:childTnLst>
                                    </p:cTn>
                                  </p:par>
                                  <p:par>
                                    <p:cTn id="45" presetID="63" presetClass="path" presetSubtype="0" decel="100000" fill="hold" nodeType="withEffect">
                                      <p:stCondLst>
                                        <p:cond delay="2000"/>
                                      </p:stCondLst>
                                      <p:childTnLst>
                                        <p:animMotion origin="layout" path="M 3.75E-6 3.33333E-6 L 0.025 3.33333E-6 " pathEditMode="relative" rAng="0" ptsTypes="AA">
                                          <p:cBhvr>
                                            <p:cTn id="46" dur="1250" spd="-100000" fill="hold"/>
                                            <p:tgtEl>
                                              <p:spTgt spid="90"/>
                                            </p:tgtEl>
                                            <p:attrNameLst>
                                              <p:attrName>ppt_x</p:attrName>
                                              <p:attrName>ppt_y</p:attrName>
                                            </p:attrNameLst>
                                          </p:cBhvr>
                                          <p:rCtr x="1250" y="0"/>
                                        </p:animMotion>
                                      </p:childTnLst>
                                    </p:cTn>
                                  </p:par>
                                </p:childTnLst>
                              </p:cTn>
                            </p:par>
                            <p:par>
                              <p:cTn id="47" fill="hold">
                                <p:stCondLst>
                                  <p:cond delay="3250"/>
                                </p:stCondLst>
                                <p:childTnLst>
                                  <p:par>
                                    <p:cTn id="48" presetID="42"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1" grpId="0"/>
          <p:bldP spid="11" grpId="1"/>
          <p:bldP spid="16" grpId="0" animBg="1"/>
          <p:bldP spid="18" grpId="0" animBg="1"/>
          <p:bldP spid="25" grpId="0" animBg="1"/>
          <p:bldP spid="26" grpId="0" animBg="1"/>
          <p:bldP spid="9" grpId="0"/>
          <p:bldP spid="87" grpId="0" animBg="1"/>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500" fill="hold"/>
                                            <p:tgtEl>
                                              <p:spTgt spid="87"/>
                                            </p:tgtEl>
                                            <p:attrNameLst>
                                              <p:attrName>ppt_x</p:attrName>
                                            </p:attrNameLst>
                                          </p:cBhvr>
                                          <p:tavLst>
                                            <p:tav tm="0">
                                              <p:val>
                                                <p:strVal val="0-#ppt_w/2"/>
                                              </p:val>
                                            </p:tav>
                                            <p:tav tm="100000">
                                              <p:val>
                                                <p:strVal val="#ppt_x"/>
                                              </p:val>
                                            </p:tav>
                                          </p:tavLst>
                                        </p:anim>
                                        <p:anim calcmode="lin" valueType="num">
                                          <p:cBhvr additive="base">
                                            <p:cTn id="8" dur="15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0-#ppt_w/2"/>
                                              </p:val>
                                            </p:tav>
                                            <p:tav tm="100000">
                                              <p:val>
                                                <p:strVal val="#ppt_x"/>
                                              </p:val>
                                            </p:tav>
                                          </p:tavLst>
                                        </p:anim>
                                        <p:anim calcmode="lin" valueType="num">
                                          <p:cBhvr additive="base">
                                            <p:cTn id="12" dur="1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1500" fill="hold"/>
                                            <p:tgtEl>
                                              <p:spTgt spid="86"/>
                                            </p:tgtEl>
                                            <p:attrNameLst>
                                              <p:attrName>ppt_x</p:attrName>
                                            </p:attrNameLst>
                                          </p:cBhvr>
                                          <p:tavLst>
                                            <p:tav tm="0">
                                              <p:val>
                                                <p:strVal val="0-#ppt_w/2"/>
                                              </p:val>
                                            </p:tav>
                                            <p:tav tm="100000">
                                              <p:val>
                                                <p:strVal val="#ppt_x"/>
                                              </p:val>
                                            </p:tav>
                                          </p:tavLst>
                                        </p:anim>
                                        <p:anim calcmode="lin" valueType="num">
                                          <p:cBhvr additive="base">
                                            <p:cTn id="16" dur="1500" fill="hold"/>
                                            <p:tgtEl>
                                              <p:spTgt spid="8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6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500" fill="hold"/>
                                            <p:tgtEl>
                                              <p:spTgt spid="18"/>
                                            </p:tgtEl>
                                            <p:attrNameLst>
                                              <p:attrName>ppt_x</p:attrName>
                                            </p:attrNameLst>
                                          </p:cBhvr>
                                          <p:tavLst>
                                            <p:tav tm="0">
                                              <p:val>
                                                <p:strVal val="0-#ppt_w/2"/>
                                              </p:val>
                                            </p:tav>
                                            <p:tav tm="100000">
                                              <p:val>
                                                <p:strVal val="#ppt_x"/>
                                              </p:val>
                                            </p:tav>
                                          </p:tavLst>
                                        </p:anim>
                                        <p:anim calcmode="lin" valueType="num">
                                          <p:cBhvr additive="base">
                                            <p:cTn id="20" dur="1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500" fill="hold"/>
                                            <p:tgtEl>
                                              <p:spTgt spid="16"/>
                                            </p:tgtEl>
                                            <p:attrNameLst>
                                              <p:attrName>ppt_x</p:attrName>
                                            </p:attrNameLst>
                                          </p:cBhvr>
                                          <p:tavLst>
                                            <p:tav tm="0">
                                              <p:val>
                                                <p:strVal val="0-#ppt_w/2"/>
                                              </p:val>
                                            </p:tav>
                                            <p:tav tm="100000">
                                              <p:val>
                                                <p:strVal val="#ppt_x"/>
                                              </p:val>
                                            </p:tav>
                                          </p:tavLst>
                                        </p:anim>
                                        <p:anim calcmode="lin" valueType="num">
                                          <p:cBhvr additive="base">
                                            <p:cTn id="28" dur="1500" fill="hold"/>
                                            <p:tgtEl>
                                              <p:spTgt spid="16"/>
                                            </p:tgtEl>
                                            <p:attrNameLst>
                                              <p:attrName>ppt_y</p:attrName>
                                            </p:attrNameLst>
                                          </p:cBhvr>
                                          <p:tavLst>
                                            <p:tav tm="0">
                                              <p:val>
                                                <p:strVal val="#ppt_y"/>
                                              </p:val>
                                            </p:tav>
                                            <p:tav tm="100000">
                                              <p:val>
                                                <p:strVal val="#ppt_y"/>
                                              </p:val>
                                            </p:tav>
                                          </p:tavLst>
                                        </p:anim>
                                      </p:childTnLst>
                                    </p:cTn>
                                  </p:par>
                                  <p:par>
                                    <p:cTn id="29" presetID="10" presetClass="entr" presetSubtype="0"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750"/>
                                            <p:tgtEl>
                                              <p:spTgt spid="2"/>
                                            </p:tgtEl>
                                          </p:cBhvr>
                                        </p:animEffect>
                                      </p:childTnLst>
                                    </p:cTn>
                                  </p:par>
                                  <p:par>
                                    <p:cTn id="32" presetID="35" presetClass="path" presetSubtype="0" decel="100000" fill="hold" nodeType="withEffect">
                                      <p:stCondLst>
                                        <p:cond delay="250"/>
                                      </p:stCondLst>
                                      <p:childTnLst>
                                        <p:animMotion origin="layout" path="M -1.875E-6 -3.7037E-7 L -0.04557 -3.7037E-7 " pathEditMode="relative" rAng="0" ptsTypes="AA">
                                          <p:cBhvr>
                                            <p:cTn id="33" dur="1500" spd="-100000" fill="hold"/>
                                            <p:tgtEl>
                                              <p:spTgt spid="2"/>
                                            </p:tgtEl>
                                            <p:attrNameLst>
                                              <p:attrName>ppt_x</p:attrName>
                                              <p:attrName>ppt_y</p:attrName>
                                            </p:attrNameLst>
                                          </p:cBhvr>
                                          <p:rCtr x="-2279" y="0"/>
                                        </p:animMotion>
                                      </p:childTnLst>
                                    </p:cTn>
                                  </p:par>
                                  <p:par>
                                    <p:cTn id="34" presetID="10" presetClass="entr" presetSubtype="0" fill="hold" grpId="0" nodeType="withEffect">
                                      <p:stCondLst>
                                        <p:cond delay="5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750"/>
                                            <p:tgtEl>
                                              <p:spTgt spid="9"/>
                                            </p:tgtEl>
                                          </p:cBhvr>
                                        </p:animEffect>
                                      </p:childTnLst>
                                    </p:cTn>
                                  </p:par>
                                  <p:par>
                                    <p:cTn id="37" presetID="10" presetClass="entr" presetSubtype="0" fill="hold" grpId="0" nodeType="withEffect">
                                      <p:stCondLst>
                                        <p:cond delay="17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800"/>
                                            <p:tgtEl>
                                              <p:spTgt spid="11"/>
                                            </p:tgtEl>
                                          </p:cBhvr>
                                        </p:animEffect>
                                      </p:childTnLst>
                                    </p:cTn>
                                  </p:par>
                                  <p:par>
                                    <p:cTn id="40" presetID="63" presetClass="path" presetSubtype="0" decel="100000" fill="hold" grpId="1" nodeType="withEffect">
                                      <p:stCondLst>
                                        <p:cond delay="1750"/>
                                      </p:stCondLst>
                                      <p:childTnLst>
                                        <p:animMotion origin="layout" path="M 8.33333E-7 1.48148E-6 L 0.025 1.48148E-6 " pathEditMode="relative" rAng="0" ptsTypes="AA">
                                          <p:cBhvr>
                                            <p:cTn id="41" dur="1250" spd="-100000" fill="hold"/>
                                            <p:tgtEl>
                                              <p:spTgt spid="11"/>
                                            </p:tgtEl>
                                            <p:attrNameLst>
                                              <p:attrName>ppt_x</p:attrName>
                                              <p:attrName>ppt_y</p:attrName>
                                            </p:attrNameLst>
                                          </p:cBhvr>
                                          <p:rCtr x="1250" y="0"/>
                                        </p:animMotion>
                                      </p:childTnLst>
                                    </p:cTn>
                                  </p:par>
                                  <p:par>
                                    <p:cTn id="42" presetID="10" presetClass="entr" presetSubtype="0" fill="hold" nodeType="withEffect">
                                      <p:stCondLst>
                                        <p:cond delay="200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800"/>
                                            <p:tgtEl>
                                              <p:spTgt spid="90"/>
                                            </p:tgtEl>
                                          </p:cBhvr>
                                        </p:animEffect>
                                      </p:childTnLst>
                                    </p:cTn>
                                  </p:par>
                                  <p:par>
                                    <p:cTn id="45" presetID="63" presetClass="path" presetSubtype="0" decel="100000" fill="hold" nodeType="withEffect">
                                      <p:stCondLst>
                                        <p:cond delay="2000"/>
                                      </p:stCondLst>
                                      <p:childTnLst>
                                        <p:animMotion origin="layout" path="M 3.75E-6 3.33333E-6 L 0.025 3.33333E-6 " pathEditMode="relative" rAng="0" ptsTypes="AA">
                                          <p:cBhvr>
                                            <p:cTn id="46" dur="1250" spd="-100000" fill="hold"/>
                                            <p:tgtEl>
                                              <p:spTgt spid="90"/>
                                            </p:tgtEl>
                                            <p:attrNameLst>
                                              <p:attrName>ppt_x</p:attrName>
                                              <p:attrName>ppt_y</p:attrName>
                                            </p:attrNameLst>
                                          </p:cBhvr>
                                          <p:rCtr x="1250" y="0"/>
                                        </p:animMotion>
                                      </p:childTnLst>
                                    </p:cTn>
                                  </p:par>
                                </p:childTnLst>
                              </p:cTn>
                            </p:par>
                            <p:par>
                              <p:cTn id="47" fill="hold">
                                <p:stCondLst>
                                  <p:cond delay="3250"/>
                                </p:stCondLst>
                                <p:childTnLst>
                                  <p:par>
                                    <p:cTn id="48" presetID="42"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1" grpId="0"/>
          <p:bldP spid="11" grpId="1"/>
          <p:bldP spid="16" grpId="0" animBg="1"/>
          <p:bldP spid="18" grpId="0" animBg="1"/>
          <p:bldP spid="25" grpId="0" animBg="1"/>
          <p:bldP spid="26" grpId="0" animBg="1"/>
          <p:bldP spid="9" grpId="0"/>
          <p:bldP spid="87" grpId="0" animBg="1"/>
          <p:bldP spid="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nvSpPr>
        <p:spPr>
          <a:xfrm rot="16200000">
            <a:off x="5825944" y="343357"/>
            <a:ext cx="7112810" cy="6146991"/>
          </a:xfrm>
          <a:custGeom>
            <a:avLst/>
            <a:gdLst>
              <a:gd name="connsiteX0" fmla="*/ 7112810 w 7112810"/>
              <a:gd name="connsiteY0" fmla="*/ 2228201 h 6146991"/>
              <a:gd name="connsiteX1" fmla="*/ 7112810 w 7112810"/>
              <a:gd name="connsiteY1" fmla="*/ 6146991 h 6146991"/>
              <a:gd name="connsiteX2" fmla="*/ 0 w 7112810"/>
              <a:gd name="connsiteY2" fmla="*/ 6146991 h 6146991"/>
              <a:gd name="connsiteX3" fmla="*/ 0 w 7112810"/>
              <a:gd name="connsiteY3" fmla="*/ 3764615 h 6146991"/>
              <a:gd name="connsiteX4" fmla="*/ 4468183 w 7112810"/>
              <a:gd name="connsiteY4" fmla="*/ 0 h 614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2810" h="6146991">
                <a:moveTo>
                  <a:pt x="7112810" y="2228201"/>
                </a:moveTo>
                <a:lnTo>
                  <a:pt x="7112810" y="6146991"/>
                </a:lnTo>
                <a:lnTo>
                  <a:pt x="0" y="6146991"/>
                </a:lnTo>
                <a:lnTo>
                  <a:pt x="0" y="3764615"/>
                </a:lnTo>
                <a:lnTo>
                  <a:pt x="4468183" y="0"/>
                </a:lnTo>
                <a:close/>
              </a:path>
            </a:pathLst>
          </a:cu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任意多边形 36"/>
          <p:cNvSpPr/>
          <p:nvPr/>
        </p:nvSpPr>
        <p:spPr>
          <a:xfrm>
            <a:off x="6327904" y="-139554"/>
            <a:ext cx="6146992" cy="7112813"/>
          </a:xfrm>
          <a:custGeom>
            <a:avLst/>
            <a:gdLst>
              <a:gd name="connsiteX0" fmla="*/ 2410882 w 6146992"/>
              <a:gd name="connsiteY0" fmla="*/ 0 h 7112813"/>
              <a:gd name="connsiteX1" fmla="*/ 6146992 w 6146992"/>
              <a:gd name="connsiteY1" fmla="*/ 0 h 7112813"/>
              <a:gd name="connsiteX2" fmla="*/ 6146992 w 6146992"/>
              <a:gd name="connsiteY2" fmla="*/ 6213417 h 7112813"/>
              <a:gd name="connsiteX3" fmla="*/ 5327090 w 6146992"/>
              <a:gd name="connsiteY3" fmla="*/ 7112813 h 7112813"/>
              <a:gd name="connsiteX4" fmla="*/ 4073258 w 6146992"/>
              <a:gd name="connsiteY4" fmla="*/ 7112813 h 7112813"/>
              <a:gd name="connsiteX5" fmla="*/ 0 w 6146992"/>
              <a:gd name="connsiteY5" fmla="*/ 2644630 h 711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6992" h="7112813">
                <a:moveTo>
                  <a:pt x="2410882" y="0"/>
                </a:moveTo>
                <a:lnTo>
                  <a:pt x="6146992" y="0"/>
                </a:lnTo>
                <a:lnTo>
                  <a:pt x="6146992" y="6213417"/>
                </a:lnTo>
                <a:lnTo>
                  <a:pt x="5327090" y="7112813"/>
                </a:lnTo>
                <a:lnTo>
                  <a:pt x="4073258" y="7112813"/>
                </a:lnTo>
                <a:lnTo>
                  <a:pt x="0" y="264463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10"/>
          <p:cNvSpPr/>
          <p:nvPr/>
        </p:nvSpPr>
        <p:spPr>
          <a:xfrm>
            <a:off x="6396482" y="-9095"/>
            <a:ext cx="5795519" cy="7238569"/>
          </a:xfrm>
          <a:custGeom>
            <a:avLst/>
            <a:gdLst>
              <a:gd name="connsiteX0" fmla="*/ 2527062 w 5795519"/>
              <a:gd name="connsiteY0" fmla="*/ 0 h 7238569"/>
              <a:gd name="connsiteX1" fmla="*/ 5795519 w 5795519"/>
              <a:gd name="connsiteY1" fmla="*/ 0 h 7238569"/>
              <a:gd name="connsiteX2" fmla="*/ 5795519 w 5795519"/>
              <a:gd name="connsiteY2" fmla="*/ 6197017 h 7238569"/>
              <a:gd name="connsiteX3" fmla="*/ 4748626 w 5795519"/>
              <a:gd name="connsiteY3" fmla="*/ 7238569 h 7238569"/>
              <a:gd name="connsiteX4" fmla="*/ 0 w 5795519"/>
              <a:gd name="connsiteY4" fmla="*/ 2514170 h 7238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519" h="7238569">
                <a:moveTo>
                  <a:pt x="2527062" y="0"/>
                </a:moveTo>
                <a:lnTo>
                  <a:pt x="5795519" y="0"/>
                </a:lnTo>
                <a:lnTo>
                  <a:pt x="5795519" y="6197017"/>
                </a:lnTo>
                <a:lnTo>
                  <a:pt x="4748626" y="7238569"/>
                </a:lnTo>
                <a:lnTo>
                  <a:pt x="0" y="2514170"/>
                </a:lnTo>
                <a:close/>
              </a:path>
            </a:pathLst>
          </a:custGeom>
          <a:blipFill dpi="0" rotWithShape="1">
            <a:blip r:embed="rId3"/>
            <a:srcRect/>
            <a:stretch>
              <a:fillRect r="-2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任意多边形 37"/>
          <p:cNvSpPr/>
          <p:nvPr/>
        </p:nvSpPr>
        <p:spPr>
          <a:xfrm rot="5400000" flipH="1">
            <a:off x="5818007" y="316370"/>
            <a:ext cx="7112810" cy="6200967"/>
          </a:xfrm>
          <a:custGeom>
            <a:avLst/>
            <a:gdLst>
              <a:gd name="connsiteX0" fmla="*/ 7112810 w 7112810"/>
              <a:gd name="connsiteY0" fmla="*/ 4252858 h 6200967"/>
              <a:gd name="connsiteX1" fmla="*/ 7112810 w 7112810"/>
              <a:gd name="connsiteY1" fmla="*/ 0 h 6200967"/>
              <a:gd name="connsiteX2" fmla="*/ 426325 w 7112810"/>
              <a:gd name="connsiteY2" fmla="*/ 0 h 6200967"/>
              <a:gd name="connsiteX3" fmla="*/ 0 w 7112810"/>
              <a:gd name="connsiteY3" fmla="*/ 320136 h 6200967"/>
              <a:gd name="connsiteX4" fmla="*/ 0 w 7112810"/>
              <a:gd name="connsiteY4" fmla="*/ 2951541 h 6200967"/>
              <a:gd name="connsiteX5" fmla="*/ 56973 w 7112810"/>
              <a:gd name="connsiteY5" fmla="*/ 2951541 h 6200967"/>
              <a:gd name="connsiteX6" fmla="*/ 4468183 w 7112810"/>
              <a:gd name="connsiteY6" fmla="*/ 6200967 h 620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2810" h="6200967">
                <a:moveTo>
                  <a:pt x="7112810" y="4252858"/>
                </a:moveTo>
                <a:lnTo>
                  <a:pt x="7112810" y="0"/>
                </a:lnTo>
                <a:lnTo>
                  <a:pt x="426325" y="0"/>
                </a:lnTo>
                <a:lnTo>
                  <a:pt x="0" y="320136"/>
                </a:lnTo>
                <a:lnTo>
                  <a:pt x="0" y="2951541"/>
                </a:lnTo>
                <a:lnTo>
                  <a:pt x="56973" y="2951541"/>
                </a:lnTo>
                <a:lnTo>
                  <a:pt x="4468183" y="6200967"/>
                </a:lnTo>
                <a:close/>
              </a:path>
            </a:pathLst>
          </a:custGeom>
          <a:noFill/>
          <a:ln w="31750">
            <a:solidFill>
              <a:schemeClr val="accent5">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p:cNvSpPr txBox="1"/>
          <p:nvPr/>
        </p:nvSpPr>
        <p:spPr>
          <a:xfrm>
            <a:off x="179032" y="2481991"/>
            <a:ext cx="5885028" cy="2031325"/>
          </a:xfrm>
          <a:prstGeom prst="rect">
            <a:avLst/>
          </a:prstGeom>
          <a:noFill/>
        </p:spPr>
        <p:txBody>
          <a:bodyPr wrap="square" rtlCol="0">
            <a:spAutoFit/>
          </a:bodyPr>
          <a:lstStyle/>
          <a:p>
            <a:r>
              <a:rPr lang="zh-CN" altLang="en-US" dirty="0" smtClean="0"/>
              <a:t>    人</a:t>
            </a:r>
            <a:r>
              <a:rPr lang="zh-CN" altLang="en-US" dirty="0"/>
              <a:t>工智能决策与人类决策还存在同情心，情感等人性层面上的不同。</a:t>
            </a:r>
          </a:p>
          <a:p>
            <a:endParaRPr lang="zh-CN" altLang="en-US" dirty="0"/>
          </a:p>
          <a:p>
            <a:r>
              <a:rPr lang="zh-CN" altLang="en-US" dirty="0" smtClean="0"/>
              <a:t>    人</a:t>
            </a:r>
            <a:r>
              <a:rPr lang="zh-CN" altLang="en-US" dirty="0"/>
              <a:t>工智能的决策以算法为基准，在目前的技术水平下其基本以绝对理性的情况分析问题并做出决策。而人类的决策不只以理性律法来进行决策判断，人类的决断结合了现场的情况以及诸多相关因素。</a:t>
            </a:r>
          </a:p>
        </p:txBody>
      </p:sp>
      <p:sp>
        <p:nvSpPr>
          <p:cNvPr id="40" name="文本框 39"/>
          <p:cNvSpPr txBox="1"/>
          <p:nvPr/>
        </p:nvSpPr>
        <p:spPr>
          <a:xfrm>
            <a:off x="426488" y="1066219"/>
            <a:ext cx="5847440" cy="1323439"/>
          </a:xfrm>
          <a:prstGeom prst="rect">
            <a:avLst/>
          </a:prstGeom>
          <a:noFill/>
        </p:spPr>
        <p:txBody>
          <a:bodyPr wrap="square" rtlCol="0">
            <a:spAutoFit/>
          </a:bodyPr>
          <a:lstStyle/>
          <a:p>
            <a:r>
              <a:rPr lang="en-US" altLang="zh-CN" sz="4000" b="1" dirty="0" smtClean="0">
                <a:solidFill>
                  <a:schemeClr val="accent5"/>
                </a:solidFill>
                <a:cs typeface="+mn-ea"/>
                <a:sym typeface="+mn-lt"/>
              </a:rPr>
              <a:t>02</a:t>
            </a:r>
            <a:r>
              <a:rPr lang="zh-CN" altLang="en-US" sz="4000" b="1" dirty="0" smtClean="0">
                <a:solidFill>
                  <a:schemeClr val="accent5"/>
                </a:solidFill>
                <a:cs typeface="+mn-ea"/>
                <a:sym typeface="+mn-lt"/>
              </a:rPr>
              <a:t>人</a:t>
            </a:r>
            <a:r>
              <a:rPr lang="zh-CN" altLang="en-US" sz="4000" b="1" dirty="0">
                <a:solidFill>
                  <a:schemeClr val="accent5"/>
                </a:solidFill>
                <a:cs typeface="+mn-ea"/>
                <a:sym typeface="+mn-lt"/>
              </a:rPr>
              <a:t>工智能很难拥有人类</a:t>
            </a:r>
            <a:r>
              <a:rPr lang="zh-CN" altLang="en-US" sz="4000" b="1" dirty="0" smtClean="0">
                <a:solidFill>
                  <a:schemeClr val="accent5"/>
                </a:solidFill>
                <a:cs typeface="+mn-ea"/>
                <a:sym typeface="+mn-lt"/>
              </a:rPr>
              <a:t>的</a:t>
            </a:r>
            <a:endParaRPr lang="zh-CN" altLang="en-US" sz="4000" b="1" dirty="0">
              <a:solidFill>
                <a:schemeClr val="accent5"/>
              </a:solidFill>
              <a:cs typeface="+mn-ea"/>
              <a:sym typeface="+mn-lt"/>
            </a:endParaRPr>
          </a:p>
        </p:txBody>
      </p:sp>
      <p:sp>
        <p:nvSpPr>
          <p:cNvPr id="41" name="文本框 40"/>
          <p:cNvSpPr txBox="1"/>
          <p:nvPr/>
        </p:nvSpPr>
        <p:spPr>
          <a:xfrm>
            <a:off x="1454919" y="1681772"/>
            <a:ext cx="2749471" cy="707886"/>
          </a:xfrm>
          <a:prstGeom prst="rect">
            <a:avLst/>
          </a:prstGeom>
          <a:noFill/>
        </p:spPr>
        <p:txBody>
          <a:bodyPr wrap="none" rtlCol="0">
            <a:spAutoFit/>
          </a:bodyPr>
          <a:lstStyle/>
          <a:p>
            <a:r>
              <a:rPr lang="zh-CN" altLang="en-US" sz="4000" b="1" dirty="0">
                <a:solidFill>
                  <a:schemeClr val="bg2">
                    <a:lumMod val="50000"/>
                  </a:schemeClr>
                </a:solidFill>
                <a:cs typeface="+mn-ea"/>
                <a:sym typeface="+mn-lt"/>
              </a:rPr>
              <a:t>情感与品质</a:t>
            </a:r>
          </a:p>
        </p:txBody>
      </p:sp>
    </p:spTree>
    <p:extLst>
      <p:ext uri="{BB962C8B-B14F-4D97-AF65-F5344CB8AC3E}">
        <p14:creationId xmlns:p14="http://schemas.microsoft.com/office/powerpoint/2010/main" val="3887699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childTnLst>
                                </p:cTn>
                              </p:par>
                              <p:par>
                                <p:cTn id="8" presetID="35" presetClass="path" presetSubtype="0" decel="100000" fill="hold" grpId="1" nodeType="withEffect">
                                  <p:stCondLst>
                                    <p:cond delay="0"/>
                                  </p:stCondLst>
                                  <p:childTnLst>
                                    <p:animMotion origin="layout" path="M -4.16667E-7 2.59259E-6 L -0.04557 2.59259E-6 " pathEditMode="relative" rAng="0" ptsTypes="AA">
                                      <p:cBhvr>
                                        <p:cTn id="9" dur="1500" spd="-100000" fill="hold"/>
                                        <p:tgtEl>
                                          <p:spTgt spid="40"/>
                                        </p:tgtEl>
                                        <p:attrNameLst>
                                          <p:attrName>ppt_x</p:attrName>
                                          <p:attrName>ppt_y</p:attrName>
                                        </p:attrNameLst>
                                      </p:cBhvr>
                                      <p:rCtr x="-2279" y="0"/>
                                    </p:animMotion>
                                  </p:childTnLst>
                                </p:cTn>
                              </p:par>
                              <p:par>
                                <p:cTn id="10" presetID="10" presetClass="entr" presetSubtype="0" fill="hold" grpId="0" nodeType="withEffect">
                                  <p:stCondLst>
                                    <p:cond delay="25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750"/>
                                        <p:tgtEl>
                                          <p:spTgt spid="41"/>
                                        </p:tgtEl>
                                      </p:cBhvr>
                                    </p:animEffect>
                                  </p:childTnLst>
                                </p:cTn>
                              </p:par>
                              <p:par>
                                <p:cTn id="13" presetID="35" presetClass="path" presetSubtype="0" decel="100000" fill="hold" grpId="1" nodeType="withEffect">
                                  <p:stCondLst>
                                    <p:cond delay="250"/>
                                  </p:stCondLst>
                                  <p:childTnLst>
                                    <p:animMotion origin="layout" path="M -6.25E-7 -1.11111E-6 L -0.04557 -1.11111E-6 " pathEditMode="relative" rAng="0" ptsTypes="AA">
                                      <p:cBhvr>
                                        <p:cTn id="14" dur="1500" spd="-100000" fill="hold"/>
                                        <p:tgtEl>
                                          <p:spTgt spid="41"/>
                                        </p:tgtEl>
                                        <p:attrNameLst>
                                          <p:attrName>ppt_x</p:attrName>
                                          <p:attrName>ppt_y</p:attrName>
                                        </p:attrNameLst>
                                      </p:cBhvr>
                                      <p:rCtr x="-2279" y="0"/>
                                    </p:animMotion>
                                  </p:childTnLst>
                                </p:cTn>
                              </p:par>
                              <p:par>
                                <p:cTn id="15" presetID="10" presetClass="entr" presetSubtype="0" fill="hold" grpId="0" nodeType="withEffect">
                                  <p:stCondLst>
                                    <p:cond delay="5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750"/>
                                        <p:tgtEl>
                                          <p:spTgt spid="39"/>
                                        </p:tgtEl>
                                      </p:cBhvr>
                                    </p:animEffect>
                                  </p:childTnLst>
                                </p:cTn>
                              </p:par>
                              <p:par>
                                <p:cTn id="18" presetID="35" presetClass="path" presetSubtype="0" decel="100000" fill="hold" grpId="1" nodeType="withEffect">
                                  <p:stCondLst>
                                    <p:cond delay="500"/>
                                  </p:stCondLst>
                                  <p:childTnLst>
                                    <p:animMotion origin="layout" path="M -3.125E-6 7.40741E-7 L -0.04557 7.40741E-7 " pathEditMode="relative" rAng="0" ptsTypes="AA">
                                      <p:cBhvr>
                                        <p:cTn id="19" dur="1500" spd="-100000" fill="hold"/>
                                        <p:tgtEl>
                                          <p:spTgt spid="39"/>
                                        </p:tgtEl>
                                        <p:attrNameLst>
                                          <p:attrName>ppt_x</p:attrName>
                                          <p:attrName>ppt_y</p:attrName>
                                        </p:attrNameLst>
                                      </p:cBhvr>
                                      <p:rCtr x="-2279" y="0"/>
                                    </p:animMotion>
                                  </p:childTnLst>
                                </p:cTn>
                              </p:par>
                              <p:par>
                                <p:cTn id="20" presetID="10" presetClass="entr" presetSubtype="0" fill="hold" grpId="0" nodeType="withEffect">
                                  <p:stCondLst>
                                    <p:cond delay="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800"/>
                                        <p:tgtEl>
                                          <p:spTgt spid="38"/>
                                        </p:tgtEl>
                                      </p:cBhvr>
                                    </p:animEffect>
                                  </p:childTnLst>
                                </p:cTn>
                              </p:par>
                              <p:par>
                                <p:cTn id="23" presetID="63" presetClass="path" presetSubtype="0" decel="100000" fill="hold" grpId="1" nodeType="withEffect">
                                  <p:stCondLst>
                                    <p:cond delay="750"/>
                                  </p:stCondLst>
                                  <p:childTnLst>
                                    <p:animMotion origin="layout" path="M 8.33333E-7 1.48148E-6 L 0.025 1.48148E-6 " pathEditMode="relative" rAng="0" ptsTypes="AA">
                                      <p:cBhvr>
                                        <p:cTn id="24" dur="1250" spd="-100000" fill="hold"/>
                                        <p:tgtEl>
                                          <p:spTgt spid="38"/>
                                        </p:tgtEl>
                                        <p:attrNameLst>
                                          <p:attrName>ppt_x</p:attrName>
                                          <p:attrName>ppt_y</p:attrName>
                                        </p:attrNameLst>
                                      </p:cBhvr>
                                      <p:rCtr x="1250" y="0"/>
                                    </p:animMotion>
                                  </p:childTnLst>
                                </p:cTn>
                              </p:par>
                              <p:par>
                                <p:cTn id="25" presetID="10" presetClass="entr" presetSubtype="0" fill="hold" grpId="0" nodeType="withEffect">
                                  <p:stCondLst>
                                    <p:cond delay="10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800"/>
                                        <p:tgtEl>
                                          <p:spTgt spid="31"/>
                                        </p:tgtEl>
                                      </p:cBhvr>
                                    </p:animEffect>
                                  </p:childTnLst>
                                </p:cTn>
                              </p:par>
                              <p:par>
                                <p:cTn id="28" presetID="63" presetClass="path" presetSubtype="0" decel="100000" fill="hold" grpId="1" nodeType="withEffect">
                                  <p:stCondLst>
                                    <p:cond delay="1000"/>
                                  </p:stCondLst>
                                  <p:childTnLst>
                                    <p:animMotion origin="layout" path="M 8.33333E-7 1.48148E-6 L 0.025 1.48148E-6 " pathEditMode="relative" rAng="0" ptsTypes="AA">
                                      <p:cBhvr>
                                        <p:cTn id="29" dur="1250" spd="-100000" fill="hold"/>
                                        <p:tgtEl>
                                          <p:spTgt spid="31"/>
                                        </p:tgtEl>
                                        <p:attrNameLst>
                                          <p:attrName>ppt_x</p:attrName>
                                          <p:attrName>ppt_y</p:attrName>
                                        </p:attrNameLst>
                                      </p:cBhvr>
                                      <p:rCtr x="1250" y="0"/>
                                    </p:animMotion>
                                  </p:childTnLst>
                                </p:cTn>
                              </p:par>
                              <p:par>
                                <p:cTn id="30" presetID="10" presetClass="entr" presetSubtype="0" fill="hold" grpId="0" nodeType="withEffect">
                                  <p:stCondLst>
                                    <p:cond delay="125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800"/>
                                        <p:tgtEl>
                                          <p:spTgt spid="37"/>
                                        </p:tgtEl>
                                      </p:cBhvr>
                                    </p:animEffect>
                                  </p:childTnLst>
                                </p:cTn>
                              </p:par>
                              <p:par>
                                <p:cTn id="33" presetID="63" presetClass="path" presetSubtype="0" decel="100000" fill="hold" grpId="1" nodeType="withEffect">
                                  <p:stCondLst>
                                    <p:cond delay="1250"/>
                                  </p:stCondLst>
                                  <p:childTnLst>
                                    <p:animMotion origin="layout" path="M 8.33333E-7 1.48148E-6 L 0.025 1.48148E-6 " pathEditMode="relative" rAng="0" ptsTypes="AA">
                                      <p:cBhvr>
                                        <p:cTn id="34" dur="1250" spd="-100000" fill="hold"/>
                                        <p:tgtEl>
                                          <p:spTgt spid="37"/>
                                        </p:tgtEl>
                                        <p:attrNameLst>
                                          <p:attrName>ppt_x</p:attrName>
                                          <p:attrName>ppt_y</p:attrName>
                                        </p:attrNameLst>
                                      </p:cBhvr>
                                      <p:rCtr x="1250" y="0"/>
                                    </p:animMotion>
                                  </p:childTnLst>
                                </p:cTn>
                              </p:par>
                              <p:par>
                                <p:cTn id="35" presetID="10" presetClass="entr" presetSubtype="0" fill="hold" grpId="0" nodeType="withEffect">
                                  <p:stCondLst>
                                    <p:cond delay="1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800"/>
                                        <p:tgtEl>
                                          <p:spTgt spid="11"/>
                                        </p:tgtEl>
                                      </p:cBhvr>
                                    </p:animEffect>
                                  </p:childTnLst>
                                </p:cTn>
                              </p:par>
                              <p:par>
                                <p:cTn id="38" presetID="63" presetClass="path" presetSubtype="0" decel="100000" fill="hold" grpId="1" nodeType="withEffect">
                                  <p:stCondLst>
                                    <p:cond delay="1500"/>
                                  </p:stCondLst>
                                  <p:childTnLst>
                                    <p:animMotion origin="layout" path="M 8.33333E-7 1.48148E-6 L 0.025 1.48148E-6 " pathEditMode="relative" rAng="0" ptsTypes="AA">
                                      <p:cBhvr>
                                        <p:cTn id="39" dur="1250" spd="-100000" fill="hold"/>
                                        <p:tgtEl>
                                          <p:spTgt spid="11"/>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7" grpId="0" animBg="1"/>
      <p:bldP spid="37" grpId="1" animBg="1"/>
      <p:bldP spid="11" grpId="0" animBg="1"/>
      <p:bldP spid="11" grpId="1" animBg="1"/>
      <p:bldP spid="38" grpId="0" animBg="1"/>
      <p:bldP spid="38" grpId="1" animBg="1"/>
      <p:bldP spid="39" grpId="0"/>
      <p:bldP spid="39" grpId="1"/>
      <p:bldP spid="40" grpId="0"/>
      <p:bldP spid="40" grpId="1"/>
      <p:bldP spid="41" grpId="0"/>
      <p:bldP spid="4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rot="3707297">
            <a:off x="-2436563" y="865900"/>
            <a:ext cx="5974954" cy="5553308"/>
          </a:xfrm>
          <a:prstGeom prst="roundRect">
            <a:avLst>
              <a:gd name="adj" fmla="val 3012"/>
            </a:avLst>
          </a:prstGeom>
          <a:gradFill flip="none" rotWithShape="1">
            <a:gsLst>
              <a:gs pos="1000">
                <a:schemeClr val="accent5">
                  <a:lumMod val="50000"/>
                </a:schemeClr>
              </a:gs>
              <a:gs pos="100000">
                <a:schemeClr val="accent5">
                  <a:lumMod val="75000"/>
                </a:schemeClr>
              </a:gs>
            </a:gsLst>
            <a:lin ang="16200000" scaled="1"/>
            <a:tileRect/>
          </a:gradFill>
          <a:ln>
            <a:noFill/>
          </a:ln>
          <a:effectLst>
            <a:outerShdw blurRad="127000" dist="63500" dir="6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3266395">
            <a:off x="-2328006" y="589884"/>
            <a:ext cx="5974954" cy="5553308"/>
          </a:xfrm>
          <a:prstGeom prst="roundRect">
            <a:avLst>
              <a:gd name="adj" fmla="val 3012"/>
            </a:avLst>
          </a:prstGeom>
          <a:gradFill flip="none" rotWithShape="1">
            <a:gsLst>
              <a:gs pos="1000">
                <a:schemeClr val="accent5">
                  <a:lumMod val="50000"/>
                </a:schemeClr>
              </a:gs>
              <a:gs pos="100000">
                <a:schemeClr val="accent5"/>
              </a:gs>
            </a:gsLst>
            <a:lin ang="16200000" scaled="1"/>
            <a:tileRect/>
          </a:gradFill>
          <a:ln>
            <a:noFill/>
          </a:ln>
          <a:effectLst>
            <a:outerShdw blurRad="127000" dist="101600" dir="6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19"/>
          <p:cNvSpPr/>
          <p:nvPr/>
        </p:nvSpPr>
        <p:spPr>
          <a:xfrm rot="2915308">
            <a:off x="-2406608" y="180956"/>
            <a:ext cx="5974954" cy="5929124"/>
          </a:xfrm>
          <a:custGeom>
            <a:avLst/>
            <a:gdLst>
              <a:gd name="connsiteX0" fmla="*/ 52306 w 5974954"/>
              <a:gd name="connsiteY0" fmla="*/ 52306 h 5929124"/>
              <a:gd name="connsiteX1" fmla="*/ 178585 w 5974954"/>
              <a:gd name="connsiteY1" fmla="*/ 0 h 5929124"/>
              <a:gd name="connsiteX2" fmla="*/ 5796369 w 5974954"/>
              <a:gd name="connsiteY2" fmla="*/ 0 h 5929124"/>
              <a:gd name="connsiteX3" fmla="*/ 5974954 w 5974954"/>
              <a:gd name="connsiteY3" fmla="*/ 178585 h 5929124"/>
              <a:gd name="connsiteX4" fmla="*/ 5974954 w 5974954"/>
              <a:gd name="connsiteY4" fmla="*/ 5750538 h 5929124"/>
              <a:gd name="connsiteX5" fmla="*/ 5796369 w 5974954"/>
              <a:gd name="connsiteY5" fmla="*/ 5929123 h 5929124"/>
              <a:gd name="connsiteX6" fmla="*/ 5470590 w 5974954"/>
              <a:gd name="connsiteY6" fmla="*/ 5929124 h 5929124"/>
              <a:gd name="connsiteX7" fmla="*/ 0 w 5974954"/>
              <a:gd name="connsiteY7" fmla="*/ 1104192 h 5929124"/>
              <a:gd name="connsiteX8" fmla="*/ 0 w 5974954"/>
              <a:gd name="connsiteY8" fmla="*/ 178585 h 5929124"/>
              <a:gd name="connsiteX9" fmla="*/ 52306 w 5974954"/>
              <a:gd name="connsiteY9" fmla="*/ 52306 h 592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4954" h="5929124">
                <a:moveTo>
                  <a:pt x="52306" y="52306"/>
                </a:moveTo>
                <a:cubicBezTo>
                  <a:pt x="84624" y="19989"/>
                  <a:pt x="129270" y="0"/>
                  <a:pt x="178585" y="0"/>
                </a:cubicBezTo>
                <a:lnTo>
                  <a:pt x="5796369" y="0"/>
                </a:lnTo>
                <a:cubicBezTo>
                  <a:pt x="5894999" y="0"/>
                  <a:pt x="5974954" y="79955"/>
                  <a:pt x="5974954" y="178585"/>
                </a:cubicBezTo>
                <a:lnTo>
                  <a:pt x="5974954" y="5750538"/>
                </a:lnTo>
                <a:cubicBezTo>
                  <a:pt x="5974954" y="5849168"/>
                  <a:pt x="5894999" y="5929123"/>
                  <a:pt x="5796369" y="5929123"/>
                </a:cubicBezTo>
                <a:lnTo>
                  <a:pt x="5470590" y="5929124"/>
                </a:lnTo>
                <a:lnTo>
                  <a:pt x="0" y="1104192"/>
                </a:lnTo>
                <a:lnTo>
                  <a:pt x="0" y="178585"/>
                </a:lnTo>
                <a:cubicBezTo>
                  <a:pt x="0" y="129270"/>
                  <a:pt x="19989" y="84624"/>
                  <a:pt x="52306" y="52306"/>
                </a:cubicBezTo>
                <a:close/>
              </a:path>
            </a:pathLst>
          </a:custGeom>
          <a:blipFill dpi="0" rotWithShape="0">
            <a:blip r:embed="rId3" cstate="screen">
              <a:extLst>
                <a:ext uri="{28A0092B-C50C-407E-A947-70E740481C1C}">
                  <a14:useLocalDpi xmlns:a14="http://schemas.microsoft.com/office/drawing/2010/main"/>
                </a:ext>
              </a:extLst>
            </a:blip>
            <a:srcRect/>
            <a:stretch>
              <a:fillRect t="11254" b="4418"/>
            </a:stretch>
          </a:blipFill>
          <a:ln>
            <a:noFill/>
          </a:ln>
          <a:effectLst>
            <a:outerShdw blurRad="127000" dist="101600" dir="6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5062183" y="1500192"/>
            <a:ext cx="6287299" cy="461665"/>
          </a:xfrm>
          <a:prstGeom prst="rect">
            <a:avLst/>
          </a:prstGeom>
          <a:noFill/>
        </p:spPr>
        <p:txBody>
          <a:bodyPr wrap="none" rtlCol="0">
            <a:spAutoFit/>
          </a:bodyPr>
          <a:lstStyle/>
          <a:p>
            <a:r>
              <a:rPr lang="en-US" altLang="zh-CN" sz="2400" dirty="0">
                <a:solidFill>
                  <a:schemeClr val="accent5"/>
                </a:solidFill>
                <a:cs typeface="+mn-ea"/>
                <a:sym typeface="+mn-lt"/>
              </a:rPr>
              <a:t>3.</a:t>
            </a:r>
            <a:r>
              <a:rPr lang="zh-CN" altLang="en-US" sz="2400" dirty="0">
                <a:solidFill>
                  <a:schemeClr val="accent5"/>
                </a:solidFill>
                <a:cs typeface="+mn-ea"/>
                <a:sym typeface="+mn-lt"/>
              </a:rPr>
              <a:t>人工智能存在被侵入或者被人为控制的风险</a:t>
            </a:r>
          </a:p>
        </p:txBody>
      </p:sp>
      <p:sp>
        <p:nvSpPr>
          <p:cNvPr id="17" name="文本框 16"/>
          <p:cNvSpPr txBox="1"/>
          <p:nvPr/>
        </p:nvSpPr>
        <p:spPr>
          <a:xfrm>
            <a:off x="5482895" y="2143210"/>
            <a:ext cx="6534934" cy="3785652"/>
          </a:xfrm>
          <a:prstGeom prst="rect">
            <a:avLst/>
          </a:prstGeom>
          <a:noFill/>
        </p:spPr>
        <p:txBody>
          <a:bodyPr wrap="square" rtlCol="0">
            <a:spAutoFit/>
          </a:bodyPr>
          <a:lstStyle/>
          <a:p>
            <a:r>
              <a:rPr lang="zh-CN" altLang="en-US" sz="2400" dirty="0" smtClean="0">
                <a:solidFill>
                  <a:schemeClr val="accent5"/>
                </a:solidFill>
                <a:cs typeface="+mn-ea"/>
              </a:rPr>
              <a:t>    人</a:t>
            </a:r>
            <a:r>
              <a:rPr lang="zh-CN" altLang="en-US" sz="2400" dirty="0">
                <a:solidFill>
                  <a:schemeClr val="accent5"/>
                </a:solidFill>
                <a:cs typeface="+mn-ea"/>
              </a:rPr>
              <a:t>工智能可能会被恶性侵入或被控制在他人手中</a:t>
            </a:r>
          </a:p>
          <a:p>
            <a:endParaRPr lang="zh-CN" altLang="en-US" sz="2400" dirty="0">
              <a:solidFill>
                <a:schemeClr val="accent5"/>
              </a:solidFill>
              <a:cs typeface="+mn-ea"/>
            </a:endParaRPr>
          </a:p>
          <a:p>
            <a:r>
              <a:rPr lang="zh-CN" altLang="en-US" sz="2400" dirty="0" smtClean="0">
                <a:solidFill>
                  <a:schemeClr val="accent5"/>
                </a:solidFill>
                <a:cs typeface="+mn-ea"/>
              </a:rPr>
              <a:t>    人</a:t>
            </a:r>
            <a:r>
              <a:rPr lang="zh-CN" altLang="en-US" sz="2400" dirty="0">
                <a:solidFill>
                  <a:schemeClr val="accent5"/>
                </a:solidFill>
                <a:cs typeface="+mn-ea"/>
              </a:rPr>
              <a:t>工智能作为一种技术，其本质上就是由代码等构成的，但因此也存在许多安全隐患诸如病毒侵害，恶意攻击破解，甚至于改写系统代码。</a:t>
            </a:r>
          </a:p>
          <a:p>
            <a:endParaRPr lang="zh-CN" altLang="en-US" sz="2400" dirty="0">
              <a:solidFill>
                <a:schemeClr val="accent5"/>
              </a:solidFill>
              <a:cs typeface="+mn-ea"/>
            </a:endParaRPr>
          </a:p>
          <a:p>
            <a:r>
              <a:rPr lang="zh-CN" altLang="en-US" sz="2400" dirty="0" smtClean="0">
                <a:solidFill>
                  <a:schemeClr val="accent5"/>
                </a:solidFill>
                <a:cs typeface="+mn-ea"/>
              </a:rPr>
              <a:t>    以</a:t>
            </a:r>
            <a:r>
              <a:rPr lang="zh-CN" altLang="en-US" sz="2400" dirty="0">
                <a:solidFill>
                  <a:schemeClr val="accent5"/>
                </a:solidFill>
                <a:cs typeface="+mn-ea"/>
              </a:rPr>
              <a:t>上所提及的各种安全隐患都可能导致人工智能在重大决策情况下出错。</a:t>
            </a:r>
          </a:p>
        </p:txBody>
      </p:sp>
    </p:spTree>
    <p:extLst>
      <p:ext uri="{BB962C8B-B14F-4D97-AF65-F5344CB8AC3E}">
        <p14:creationId xmlns:p14="http://schemas.microsoft.com/office/powerpoint/2010/main" val="20849675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4" presetClass="path" presetSubtype="0" decel="100000" fill="hold" grpId="1" nodeType="withEffect">
                                  <p:stCondLst>
                                    <p:cond delay="250"/>
                                  </p:stCondLst>
                                  <p:childTnLst>
                                    <p:animMotion origin="layout" path="M -4.16667E-7 -4.07407E-6 L -4.16667E-7 -0.08657 " pathEditMode="relative" rAng="0" ptsTypes="AA">
                                      <p:cBhvr>
                                        <p:cTn id="9" dur="1250" spd="-100000" fill="hold"/>
                                        <p:tgtEl>
                                          <p:spTgt spid="5"/>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4" presetClass="path" presetSubtype="0" decel="100000" fill="hold" grpId="1" nodeType="withEffect">
                                  <p:stCondLst>
                                    <p:cond delay="500"/>
                                  </p:stCondLst>
                                  <p:childTnLst>
                                    <p:animMotion origin="layout" path="M -4.16667E-7 -4.07407E-6 L -4.16667E-7 -0.08657 " pathEditMode="relative" rAng="0" ptsTypes="AA">
                                      <p:cBhvr>
                                        <p:cTn id="14" dur="1250" spd="-100000" fill="hold"/>
                                        <p:tgtEl>
                                          <p:spTgt spid="4"/>
                                        </p:tgtEl>
                                        <p:attrNameLst>
                                          <p:attrName>ppt_x</p:attrName>
                                          <p:attrName>ppt_y</p:attrName>
                                        </p:attrNameLst>
                                      </p:cBhvr>
                                      <p:rCtr x="0" y="-4329"/>
                                    </p:animMotion>
                                  </p:childTnLst>
                                </p:cTn>
                              </p:par>
                              <p:par>
                                <p:cTn id="15" presetID="10" presetClass="entr" presetSubtype="0" fill="hold" grpId="0" nodeType="withEffect">
                                  <p:stCondLst>
                                    <p:cond delay="7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50"/>
                                        <p:tgtEl>
                                          <p:spTgt spid="20"/>
                                        </p:tgtEl>
                                      </p:cBhvr>
                                    </p:animEffect>
                                  </p:childTnLst>
                                </p:cTn>
                              </p:par>
                              <p:par>
                                <p:cTn id="18" presetID="64" presetClass="path" presetSubtype="0" decel="100000" fill="hold" grpId="1" nodeType="withEffect">
                                  <p:stCondLst>
                                    <p:cond delay="750"/>
                                  </p:stCondLst>
                                  <p:childTnLst>
                                    <p:animMotion origin="layout" path="M -4.16667E-7 -4.07407E-6 L -4.16667E-7 -0.08657 " pathEditMode="relative" rAng="0" ptsTypes="AA">
                                      <p:cBhvr>
                                        <p:cTn id="19" dur="1250" spd="-100000" fill="hold"/>
                                        <p:tgtEl>
                                          <p:spTgt spid="20"/>
                                        </p:tgtEl>
                                        <p:attrNameLst>
                                          <p:attrName>ppt_x</p:attrName>
                                          <p:attrName>ppt_y</p:attrName>
                                        </p:attrNameLst>
                                      </p:cBhvr>
                                      <p:rCtr x="0" y="-4329"/>
                                    </p:animMotion>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800"/>
                                        <p:tgtEl>
                                          <p:spTgt spid="9"/>
                                        </p:tgtEl>
                                      </p:cBhvr>
                                    </p:animEffect>
                                  </p:childTnLst>
                                </p:cTn>
                              </p:par>
                              <p:par>
                                <p:cTn id="23" presetID="63" presetClass="path" presetSubtype="0" decel="100000" fill="hold" grpId="1" nodeType="withEffect">
                                  <p:stCondLst>
                                    <p:cond delay="250"/>
                                  </p:stCondLst>
                                  <p:childTnLst>
                                    <p:animMotion origin="layout" path="M 3.75E-6 3.33333E-6 L 0.025 3.33333E-6 " pathEditMode="relative" rAng="0" ptsTypes="AA">
                                      <p:cBhvr>
                                        <p:cTn id="24" dur="1250" spd="-100000" fill="hold"/>
                                        <p:tgtEl>
                                          <p:spTgt spid="9"/>
                                        </p:tgtEl>
                                        <p:attrNameLst>
                                          <p:attrName>ppt_x</p:attrName>
                                          <p:attrName>ppt_y</p:attrName>
                                        </p:attrNameLst>
                                      </p:cBhvr>
                                      <p:rCtr x="1250" y="0"/>
                                    </p:animMotion>
                                  </p:childTnLst>
                                </p:cTn>
                              </p:par>
                              <p:par>
                                <p:cTn id="25" presetID="10" presetClass="entr" presetSubtype="0" fill="hold" grpId="0" nodeType="withEffect">
                                  <p:stCondLst>
                                    <p:cond delay="175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800"/>
                                        <p:tgtEl>
                                          <p:spTgt spid="17"/>
                                        </p:tgtEl>
                                      </p:cBhvr>
                                    </p:animEffect>
                                  </p:childTnLst>
                                </p:cTn>
                              </p:par>
                              <p:par>
                                <p:cTn id="28" presetID="63" presetClass="path" presetSubtype="0" decel="100000" fill="hold" grpId="1" nodeType="withEffect">
                                  <p:stCondLst>
                                    <p:cond delay="1750"/>
                                  </p:stCondLst>
                                  <p:childTnLst>
                                    <p:animMotion origin="layout" path="M 3.75E-6 3.33333E-6 L 0.025 3.33333E-6 " pathEditMode="relative" rAng="0" ptsTypes="AA">
                                      <p:cBhvr>
                                        <p:cTn id="29" dur="1250" spd="-100000" fill="hold"/>
                                        <p:tgtEl>
                                          <p:spTgt spid="17"/>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animBg="1"/>
      <p:bldP spid="4" grpId="1" animBg="1"/>
      <p:bldP spid="20" grpId="0" animBg="1"/>
      <p:bldP spid="20" grpId="1" animBg="1"/>
      <p:bldP spid="9" grpId="0"/>
      <p:bldP spid="9" grpId="1"/>
      <p:bldP spid="17" grpId="0"/>
      <p:bldP spid="1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flipH="1">
            <a:off x="2636293" y="-2697707"/>
            <a:ext cx="6919414" cy="12192000"/>
          </a:xfrm>
          <a:prstGeom prst="rect">
            <a:avLst/>
          </a:prstGeom>
        </p:spPr>
      </p:pic>
      <p:pic>
        <p:nvPicPr>
          <p:cNvPr id="6" name="图片 5"/>
          <p:cNvPicPr>
            <a:picLocks noChangeAspect="1"/>
          </p:cNvPicPr>
          <p:nvPr/>
        </p:nvPicPr>
        <p:blipFill>
          <a:blip r:embed="rId4">
            <a:lum bright="100000"/>
            <a:duotone>
              <a:prstClr val="black"/>
              <a:schemeClr val="bg1">
                <a:tint val="45000"/>
                <a:satMod val="400000"/>
              </a:schemeClr>
            </a:duotone>
          </a:blip>
          <a:stretch>
            <a:fillRect/>
          </a:stretch>
        </p:blipFill>
        <p:spPr>
          <a:xfrm>
            <a:off x="8058288" y="616618"/>
            <a:ext cx="2462588" cy="3632200"/>
          </a:xfrm>
          <a:prstGeom prst="rect">
            <a:avLst/>
          </a:prstGeom>
        </p:spPr>
      </p:pic>
      <p:sp>
        <p:nvSpPr>
          <p:cNvPr id="7" name="文本框 6"/>
          <p:cNvSpPr txBox="1"/>
          <p:nvPr/>
        </p:nvSpPr>
        <p:spPr>
          <a:xfrm>
            <a:off x="5776034" y="819818"/>
            <a:ext cx="2154436" cy="2964914"/>
          </a:xfrm>
          <a:prstGeom prst="rect">
            <a:avLst/>
          </a:prstGeom>
          <a:noFill/>
          <a:effectLst>
            <a:outerShdw blurRad="63500" sx="102000" sy="102000" algn="ctr" rotWithShape="0">
              <a:prstClr val="black">
                <a:alpha val="40000"/>
              </a:prstClr>
            </a:outerShdw>
          </a:effectLst>
        </p:spPr>
        <p:txBody>
          <a:bodyPr vert="eaVert" wrap="none" rtlCol="0">
            <a:spAutoFit/>
          </a:bodyPr>
          <a:lstStyle/>
          <a:p>
            <a:pPr lvl="0"/>
            <a:r>
              <a:rPr lang="zh-CN" altLang="en-US" sz="3200" dirty="0">
                <a:solidFill>
                  <a:schemeClr val="bg1"/>
                </a:solidFill>
                <a:cs typeface="+mn-ea"/>
                <a:sym typeface="+mn-lt"/>
              </a:rPr>
              <a:t>如何建</a:t>
            </a:r>
            <a:r>
              <a:rPr lang="zh-CN" altLang="en-US" sz="3200" dirty="0" smtClean="0">
                <a:solidFill>
                  <a:schemeClr val="bg1"/>
                </a:solidFill>
                <a:cs typeface="+mn-ea"/>
                <a:sym typeface="+mn-lt"/>
              </a:rPr>
              <a:t>立</a:t>
            </a:r>
            <a:endParaRPr lang="en-US" altLang="zh-CN" sz="3200" dirty="0" smtClean="0">
              <a:solidFill>
                <a:schemeClr val="bg1"/>
              </a:solidFill>
              <a:cs typeface="+mn-ea"/>
              <a:sym typeface="+mn-lt"/>
            </a:endParaRPr>
          </a:p>
          <a:p>
            <a:pPr lvl="0"/>
            <a:r>
              <a:rPr lang="zh-CN" altLang="en-US" sz="3200" dirty="0" smtClean="0">
                <a:solidFill>
                  <a:schemeClr val="bg1"/>
                </a:solidFill>
                <a:cs typeface="+mn-ea"/>
                <a:sym typeface="+mn-lt"/>
              </a:rPr>
              <a:t>人</a:t>
            </a:r>
            <a:r>
              <a:rPr lang="zh-CN" altLang="en-US" sz="3200" dirty="0">
                <a:solidFill>
                  <a:schemeClr val="bg1"/>
                </a:solidFill>
                <a:cs typeface="+mn-ea"/>
                <a:sym typeface="+mn-lt"/>
              </a:rPr>
              <a:t>类自主</a:t>
            </a:r>
            <a:r>
              <a:rPr lang="zh-CN" altLang="en-US" sz="3200" dirty="0" smtClean="0">
                <a:solidFill>
                  <a:schemeClr val="bg1"/>
                </a:solidFill>
                <a:cs typeface="+mn-ea"/>
                <a:sym typeface="+mn-lt"/>
              </a:rPr>
              <a:t>权</a:t>
            </a:r>
            <a:endParaRPr lang="en-US" altLang="zh-CN" sz="3200" dirty="0" smtClean="0">
              <a:solidFill>
                <a:schemeClr val="bg1"/>
              </a:solidFill>
              <a:cs typeface="+mn-ea"/>
              <a:sym typeface="+mn-lt"/>
            </a:endParaRPr>
          </a:p>
          <a:p>
            <a:pPr lvl="0"/>
            <a:r>
              <a:rPr lang="zh-CN" altLang="en-US" sz="3200" dirty="0" smtClean="0">
                <a:solidFill>
                  <a:schemeClr val="bg1"/>
                </a:solidFill>
                <a:cs typeface="+mn-ea"/>
                <a:sym typeface="+mn-lt"/>
              </a:rPr>
              <a:t>与</a:t>
            </a:r>
            <a:r>
              <a:rPr lang="zh-CN" altLang="en-US" sz="3200" dirty="0">
                <a:solidFill>
                  <a:schemeClr val="bg1"/>
                </a:solidFill>
                <a:cs typeface="+mn-ea"/>
                <a:sym typeface="+mn-lt"/>
              </a:rPr>
              <a:t>机器决策权</a:t>
            </a:r>
            <a:r>
              <a:rPr lang="zh-CN" altLang="en-US" sz="3200" dirty="0" smtClean="0">
                <a:solidFill>
                  <a:schemeClr val="bg1"/>
                </a:solidFill>
                <a:cs typeface="+mn-ea"/>
                <a:sym typeface="+mn-lt"/>
              </a:rPr>
              <a:t>的</a:t>
            </a:r>
            <a:endParaRPr lang="en-US" altLang="zh-CN" sz="3200" dirty="0" smtClean="0">
              <a:solidFill>
                <a:schemeClr val="bg1"/>
              </a:solidFill>
              <a:cs typeface="+mn-ea"/>
              <a:sym typeface="+mn-lt"/>
            </a:endParaRPr>
          </a:p>
          <a:p>
            <a:pPr lvl="0"/>
            <a:r>
              <a:rPr lang="zh-CN" altLang="en-US" sz="3200" dirty="0" smtClean="0">
                <a:solidFill>
                  <a:schemeClr val="bg1"/>
                </a:solidFill>
                <a:cs typeface="+mn-ea"/>
                <a:sym typeface="+mn-lt"/>
              </a:rPr>
              <a:t>平</a:t>
            </a:r>
            <a:r>
              <a:rPr lang="zh-CN" altLang="en-US" sz="3200" dirty="0">
                <a:solidFill>
                  <a:schemeClr val="bg1"/>
                </a:solidFill>
                <a:cs typeface="+mn-ea"/>
                <a:sym typeface="+mn-lt"/>
              </a:rPr>
              <a:t>衡机制？</a:t>
            </a:r>
          </a:p>
        </p:txBody>
      </p:sp>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7899" y="-1055393"/>
            <a:ext cx="9736269" cy="8622036"/>
          </a:xfrm>
          <a:prstGeom prst="rect">
            <a:avLst/>
          </a:prstGeom>
        </p:spPr>
      </p:pic>
    </p:spTree>
    <p:extLst>
      <p:ext uri="{BB962C8B-B14F-4D97-AF65-F5344CB8AC3E}">
        <p14:creationId xmlns:p14="http://schemas.microsoft.com/office/powerpoint/2010/main" val="315771469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nodeType="withEffect">
                                  <p:stCondLst>
                                    <p:cond delay="0"/>
                                  </p:stCondLst>
                                  <p:childTnLst>
                                    <p:animMotion origin="layout" path="M 6.25E-7 -1.11111E-6 L 0.025 -1.11111E-6 " pathEditMode="relative" rAng="0" ptsTypes="AA">
                                      <p:cBhvr>
                                        <p:cTn id="9" dur="1250" spd="-100000" fill="hold"/>
                                        <p:tgtEl>
                                          <p:spTgt spid="6"/>
                                        </p:tgtEl>
                                        <p:attrNameLst>
                                          <p:attrName>ppt_x</p:attrName>
                                          <p:attrName>ppt_y</p:attrName>
                                        </p:attrNameLst>
                                      </p:cBhvr>
                                      <p:rCtr x="1250" y="0"/>
                                    </p:animMotion>
                                  </p:childTnLst>
                                </p:cTn>
                              </p:par>
                            </p:childTnLst>
                          </p:cTn>
                        </p:par>
                        <p:par>
                          <p:cTn id="10" fill="hold">
                            <p:stCondLst>
                              <p:cond delay="125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63" presetClass="path" presetSubtype="0" decel="100000" fill="hold" grpId="1" nodeType="withEffect">
                                  <p:stCondLst>
                                    <p:cond delay="0"/>
                                  </p:stCondLst>
                                  <p:childTnLst>
                                    <p:animMotion origin="layout" path="M 6.25E-7 -1.11111E-6 L 0.025 -1.11111E-6 " pathEditMode="relative" rAng="0" ptsTypes="AA">
                                      <p:cBhvr>
                                        <p:cTn id="15" dur="1250" spd="-100000" fill="hold"/>
                                        <p:tgtEl>
                                          <p:spTgt spid="7"/>
                                        </p:tgtEl>
                                        <p:attrNameLst>
                                          <p:attrName>ppt_x</p:attrName>
                                          <p:attrName>ppt_y</p:attrName>
                                        </p:attrNameLst>
                                      </p:cBhvr>
                                      <p:rCtr x="1250" y="0"/>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0"/>
                                  </p:stCondLst>
                                  <p:childTnLst>
                                    <p:animMotion origin="layout" path="M 6.25E-7 -1.11111E-6 L 0.025 -1.11111E-6 " pathEditMode="relative" rAng="0" ptsTypes="AA">
                                      <p:cBhvr>
                                        <p:cTn id="21" dur="1250" spd="-100000" fill="hold"/>
                                        <p:tgtEl>
                                          <p:spTgt spid="8"/>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hidden="1"/>
          <p:cNvPicPr>
            <a:picLocks noChangeAspect="1"/>
          </p:cNvPicPr>
          <p:nvPr/>
        </p:nvPicPr>
        <p:blipFill>
          <a:blip r:embed="rId4"/>
          <a:stretch>
            <a:fillRect/>
          </a:stretch>
        </p:blipFill>
        <p:spPr>
          <a:xfrm>
            <a:off x="0" y="-18574"/>
            <a:ext cx="12187492" cy="6858000"/>
          </a:xfrm>
          <a:prstGeom prst="rect">
            <a:avLst/>
          </a:prstGeom>
        </p:spPr>
      </p:pic>
      <p:sp>
        <p:nvSpPr>
          <p:cNvPr id="42" name="文本框 41"/>
          <p:cNvSpPr txBox="1"/>
          <p:nvPr/>
        </p:nvSpPr>
        <p:spPr>
          <a:xfrm>
            <a:off x="3695342" y="854277"/>
            <a:ext cx="4801314" cy="461665"/>
          </a:xfrm>
          <a:prstGeom prst="rect">
            <a:avLst/>
          </a:prstGeom>
          <a:noFill/>
        </p:spPr>
        <p:txBody>
          <a:bodyPr wrap="none" rtlCol="0">
            <a:spAutoFit/>
          </a:bodyPr>
          <a:lstStyle/>
          <a:p>
            <a:pPr algn="ctr"/>
            <a:r>
              <a:rPr lang="zh-CN" altLang="en-US" sz="2400" dirty="0">
                <a:solidFill>
                  <a:schemeClr val="accent5"/>
                </a:solidFill>
                <a:cs typeface="+mn-ea"/>
                <a:sym typeface="+mn-lt"/>
              </a:rPr>
              <a:t>深度学习神经网络的可解释性很低</a:t>
            </a:r>
          </a:p>
        </p:txBody>
      </p:sp>
      <p:grpSp>
        <p:nvGrpSpPr>
          <p:cNvPr id="88" name="组合 87"/>
          <p:cNvGrpSpPr/>
          <p:nvPr/>
        </p:nvGrpSpPr>
        <p:grpSpPr>
          <a:xfrm>
            <a:off x="1062038" y="1762125"/>
            <a:ext cx="2783131" cy="2833688"/>
            <a:chOff x="1062038" y="1762125"/>
            <a:chExt cx="2783131" cy="2833688"/>
          </a:xfrm>
          <a:blipFill>
            <a:blip r:embed="rId5"/>
            <a:stretch>
              <a:fillRect l="1000" r="-23000"/>
            </a:stretch>
          </a:blipFill>
        </p:grpSpPr>
        <p:sp>
          <p:nvSpPr>
            <p:cNvPr id="8" name="圆角矩形 7"/>
            <p:cNvSpPr/>
            <p:nvPr/>
          </p:nvSpPr>
          <p:spPr>
            <a:xfrm>
              <a:off x="1062038" y="1762125"/>
              <a:ext cx="2783131" cy="2833688"/>
            </a:xfrm>
            <a:prstGeom prst="roundRect">
              <a:avLst>
                <a:gd name="adj" fmla="val 4860"/>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a:spLocks noChangeAspect="1"/>
            </p:cNvSpPr>
            <p:nvPr/>
          </p:nvSpPr>
          <p:spPr>
            <a:xfrm>
              <a:off x="3590235" y="1832444"/>
              <a:ext cx="158400" cy="158400"/>
            </a:xfrm>
            <a:prstGeom prst="ellipse">
              <a:avLst/>
            </a:prstGeom>
            <a:grpFill/>
            <a:ln w="19050">
              <a:gradFill>
                <a:gsLst>
                  <a:gs pos="0">
                    <a:schemeClr val="bg1"/>
                  </a:gs>
                  <a:gs pos="100000">
                    <a:schemeClr val="bg1">
                      <a:lumMod val="85000"/>
                    </a:scheme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9" name="组合 88"/>
          <p:cNvGrpSpPr/>
          <p:nvPr/>
        </p:nvGrpSpPr>
        <p:grpSpPr>
          <a:xfrm>
            <a:off x="3770067" y="2012156"/>
            <a:ext cx="2744208" cy="2583657"/>
            <a:chOff x="3770067" y="2012156"/>
            <a:chExt cx="2744208" cy="2583657"/>
          </a:xfrm>
          <a:blipFill>
            <a:blip r:embed="rId6"/>
            <a:stretch>
              <a:fillRect l="1000" r="-23000"/>
            </a:stretch>
          </a:blipFill>
          <a:effectLst/>
        </p:grpSpPr>
        <p:sp>
          <p:nvSpPr>
            <p:cNvPr id="40" name="任意多边形 39"/>
            <p:cNvSpPr/>
            <p:nvPr/>
          </p:nvSpPr>
          <p:spPr>
            <a:xfrm>
              <a:off x="3770067" y="2012156"/>
              <a:ext cx="2744208" cy="2583657"/>
            </a:xfrm>
            <a:custGeom>
              <a:avLst/>
              <a:gdLst>
                <a:gd name="connsiteX0" fmla="*/ 130197 w 2744208"/>
                <a:gd name="connsiteY0" fmla="*/ 0 h 2583657"/>
                <a:gd name="connsiteX1" fmla="*/ 215778 w 2744208"/>
                <a:gd name="connsiteY1" fmla="*/ 0 h 2583657"/>
                <a:gd name="connsiteX2" fmla="*/ 1693491 w 2744208"/>
                <a:gd name="connsiteY2" fmla="*/ 0 h 2583657"/>
                <a:gd name="connsiteX3" fmla="*/ 1939070 w 2744208"/>
                <a:gd name="connsiteY3" fmla="*/ 0 h 2583657"/>
                <a:gd name="connsiteX4" fmla="*/ 2341639 w 2744208"/>
                <a:gd name="connsiteY4" fmla="*/ 0 h 2583657"/>
                <a:gd name="connsiteX5" fmla="*/ 2618642 w 2744208"/>
                <a:gd name="connsiteY5" fmla="*/ 0 h 2583657"/>
                <a:gd name="connsiteX6" fmla="*/ 2744208 w 2744208"/>
                <a:gd name="connsiteY6" fmla="*/ 125566 h 2583657"/>
                <a:gd name="connsiteX7" fmla="*/ 2744208 w 2744208"/>
                <a:gd name="connsiteY7" fmla="*/ 2458091 h 2583657"/>
                <a:gd name="connsiteX8" fmla="*/ 2618642 w 2744208"/>
                <a:gd name="connsiteY8" fmla="*/ 2583657 h 2583657"/>
                <a:gd name="connsiteX9" fmla="*/ 2341639 w 2744208"/>
                <a:gd name="connsiteY9" fmla="*/ 2583657 h 2583657"/>
                <a:gd name="connsiteX10" fmla="*/ 1939070 w 2744208"/>
                <a:gd name="connsiteY10" fmla="*/ 2583657 h 2583657"/>
                <a:gd name="connsiteX11" fmla="*/ 1693491 w 2744208"/>
                <a:gd name="connsiteY11" fmla="*/ 2583657 h 2583657"/>
                <a:gd name="connsiteX12" fmla="*/ 215778 w 2744208"/>
                <a:gd name="connsiteY12" fmla="*/ 2583657 h 2583657"/>
                <a:gd name="connsiteX13" fmla="*/ 5063 w 2744208"/>
                <a:gd name="connsiteY13" fmla="*/ 2583657 h 2583657"/>
                <a:gd name="connsiteX14" fmla="*/ 0 w 2744208"/>
                <a:gd name="connsiteY14" fmla="*/ 2582635 h 2583657"/>
                <a:gd name="connsiteX15" fmla="*/ 47586 w 2744208"/>
                <a:gd name="connsiteY15" fmla="*/ 2573028 h 2583657"/>
                <a:gd name="connsiteX16" fmla="*/ 130197 w 2744208"/>
                <a:gd name="connsiteY16" fmla="*/ 2448397 h 258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4208" h="2583657">
                  <a:moveTo>
                    <a:pt x="130197" y="0"/>
                  </a:moveTo>
                  <a:lnTo>
                    <a:pt x="215778" y="0"/>
                  </a:lnTo>
                  <a:lnTo>
                    <a:pt x="1693491" y="0"/>
                  </a:lnTo>
                  <a:lnTo>
                    <a:pt x="1939070" y="0"/>
                  </a:lnTo>
                  <a:lnTo>
                    <a:pt x="2341639" y="0"/>
                  </a:lnTo>
                  <a:lnTo>
                    <a:pt x="2618642" y="0"/>
                  </a:lnTo>
                  <a:cubicBezTo>
                    <a:pt x="2687990" y="0"/>
                    <a:pt x="2744208" y="56218"/>
                    <a:pt x="2744208" y="125566"/>
                  </a:cubicBezTo>
                  <a:lnTo>
                    <a:pt x="2744208" y="2458091"/>
                  </a:lnTo>
                  <a:cubicBezTo>
                    <a:pt x="2744208" y="2527439"/>
                    <a:pt x="2687990" y="2583657"/>
                    <a:pt x="2618642" y="2583657"/>
                  </a:cubicBezTo>
                  <a:lnTo>
                    <a:pt x="2341639" y="2583657"/>
                  </a:lnTo>
                  <a:lnTo>
                    <a:pt x="1939070" y="2583657"/>
                  </a:lnTo>
                  <a:lnTo>
                    <a:pt x="1693491" y="2583657"/>
                  </a:lnTo>
                  <a:lnTo>
                    <a:pt x="215778" y="2583657"/>
                  </a:lnTo>
                  <a:lnTo>
                    <a:pt x="5063" y="2583657"/>
                  </a:lnTo>
                  <a:lnTo>
                    <a:pt x="0" y="2582635"/>
                  </a:lnTo>
                  <a:lnTo>
                    <a:pt x="47586" y="2573028"/>
                  </a:lnTo>
                  <a:cubicBezTo>
                    <a:pt x="96133" y="2552494"/>
                    <a:pt x="130197" y="2504424"/>
                    <a:pt x="130197" y="2448397"/>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a:spLocks noChangeAspect="1"/>
            </p:cNvSpPr>
            <p:nvPr/>
          </p:nvSpPr>
          <p:spPr>
            <a:xfrm>
              <a:off x="6259069" y="2078880"/>
              <a:ext cx="158400" cy="158400"/>
            </a:xfrm>
            <a:prstGeom prst="ellipse">
              <a:avLst/>
            </a:prstGeom>
            <a:grpFill/>
            <a:ln w="19050">
              <a:gradFill>
                <a:gsLst>
                  <a:gs pos="0">
                    <a:schemeClr val="bg1"/>
                  </a:gs>
                  <a:gs pos="100000">
                    <a:schemeClr val="bg1">
                      <a:lumMod val="85000"/>
                    </a:scheme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0" name="组合 89"/>
          <p:cNvGrpSpPr/>
          <p:nvPr/>
        </p:nvGrpSpPr>
        <p:grpSpPr>
          <a:xfrm>
            <a:off x="6458485" y="2225040"/>
            <a:ext cx="2613260" cy="2370773"/>
            <a:chOff x="6458485" y="2225040"/>
            <a:chExt cx="2613260" cy="2370773"/>
          </a:xfrm>
          <a:blipFill dpi="0" rotWithShape="1">
            <a:blip r:embed="rId7"/>
            <a:srcRect/>
            <a:tile tx="76200" ty="1803400" sx="100000" sy="100000" flip="none" algn="ctr"/>
          </a:blipFill>
        </p:grpSpPr>
        <p:sp>
          <p:nvSpPr>
            <p:cNvPr id="39" name="任意多边形 38"/>
            <p:cNvSpPr/>
            <p:nvPr/>
          </p:nvSpPr>
          <p:spPr>
            <a:xfrm>
              <a:off x="6458485" y="2225040"/>
              <a:ext cx="2613260" cy="2370773"/>
            </a:xfrm>
            <a:custGeom>
              <a:avLst/>
              <a:gdLst>
                <a:gd name="connsiteX0" fmla="*/ 125566 w 2613260"/>
                <a:gd name="connsiteY0" fmla="*/ 0 h 2370773"/>
                <a:gd name="connsiteX1" fmla="*/ 292946 w 2613260"/>
                <a:gd name="connsiteY1" fmla="*/ 0 h 2370773"/>
                <a:gd name="connsiteX2" fmla="*/ 1990186 w 2613260"/>
                <a:gd name="connsiteY2" fmla="*/ 0 h 2370773"/>
                <a:gd name="connsiteX3" fmla="*/ 2216454 w 2613260"/>
                <a:gd name="connsiteY3" fmla="*/ 0 h 2370773"/>
                <a:gd name="connsiteX4" fmla="*/ 2418807 w 2613260"/>
                <a:gd name="connsiteY4" fmla="*/ 0 h 2370773"/>
                <a:gd name="connsiteX5" fmla="*/ 2498040 w 2613260"/>
                <a:gd name="connsiteY5" fmla="*/ 0 h 2370773"/>
                <a:gd name="connsiteX6" fmla="*/ 2613260 w 2613260"/>
                <a:gd name="connsiteY6" fmla="*/ 115220 h 2370773"/>
                <a:gd name="connsiteX7" fmla="*/ 2613260 w 2613260"/>
                <a:gd name="connsiteY7" fmla="*/ 2255553 h 2370773"/>
                <a:gd name="connsiteX8" fmla="*/ 2498040 w 2613260"/>
                <a:gd name="connsiteY8" fmla="*/ 2370773 h 2370773"/>
                <a:gd name="connsiteX9" fmla="*/ 2418807 w 2613260"/>
                <a:gd name="connsiteY9" fmla="*/ 2370773 h 2370773"/>
                <a:gd name="connsiteX10" fmla="*/ 2216454 w 2613260"/>
                <a:gd name="connsiteY10" fmla="*/ 2370773 h 2370773"/>
                <a:gd name="connsiteX11" fmla="*/ 1990186 w 2613260"/>
                <a:gd name="connsiteY11" fmla="*/ 2370773 h 2370773"/>
                <a:gd name="connsiteX12" fmla="*/ 292946 w 2613260"/>
                <a:gd name="connsiteY12" fmla="*/ 2370773 h 2370773"/>
                <a:gd name="connsiteX13" fmla="*/ 0 w 2613260"/>
                <a:gd name="connsiteY13" fmla="*/ 2370773 h 2370773"/>
                <a:gd name="connsiteX14" fmla="*/ 125566 w 2613260"/>
                <a:gd name="connsiteY14" fmla="*/ 2245207 h 237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13260" h="2370773">
                  <a:moveTo>
                    <a:pt x="125566" y="0"/>
                  </a:moveTo>
                  <a:lnTo>
                    <a:pt x="292946" y="0"/>
                  </a:lnTo>
                  <a:lnTo>
                    <a:pt x="1990186" y="0"/>
                  </a:lnTo>
                  <a:lnTo>
                    <a:pt x="2216454" y="0"/>
                  </a:lnTo>
                  <a:lnTo>
                    <a:pt x="2418807" y="0"/>
                  </a:lnTo>
                  <a:lnTo>
                    <a:pt x="2498040" y="0"/>
                  </a:lnTo>
                  <a:cubicBezTo>
                    <a:pt x="2561674" y="0"/>
                    <a:pt x="2613260" y="51586"/>
                    <a:pt x="2613260" y="115220"/>
                  </a:cubicBezTo>
                  <a:lnTo>
                    <a:pt x="2613260" y="2255553"/>
                  </a:lnTo>
                  <a:cubicBezTo>
                    <a:pt x="2613260" y="2319187"/>
                    <a:pt x="2561674" y="2370773"/>
                    <a:pt x="2498040" y="2370773"/>
                  </a:cubicBezTo>
                  <a:lnTo>
                    <a:pt x="2418807" y="2370773"/>
                  </a:lnTo>
                  <a:lnTo>
                    <a:pt x="2216454" y="2370773"/>
                  </a:lnTo>
                  <a:lnTo>
                    <a:pt x="1990186" y="2370773"/>
                  </a:lnTo>
                  <a:lnTo>
                    <a:pt x="292946" y="2370773"/>
                  </a:lnTo>
                  <a:lnTo>
                    <a:pt x="0" y="2370773"/>
                  </a:lnTo>
                  <a:cubicBezTo>
                    <a:pt x="69348" y="2370773"/>
                    <a:pt x="125566" y="2314555"/>
                    <a:pt x="125566" y="2245207"/>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a:spLocks noChangeAspect="1"/>
            </p:cNvSpPr>
            <p:nvPr/>
          </p:nvSpPr>
          <p:spPr>
            <a:xfrm>
              <a:off x="8802243" y="2287286"/>
              <a:ext cx="158400" cy="158400"/>
            </a:xfrm>
            <a:prstGeom prst="ellipse">
              <a:avLst/>
            </a:prstGeom>
            <a:grpFill/>
            <a:ln w="19050">
              <a:gradFill>
                <a:gsLst>
                  <a:gs pos="0">
                    <a:schemeClr val="bg1"/>
                  </a:gs>
                  <a:gs pos="100000">
                    <a:schemeClr val="bg1">
                      <a:lumMod val="85000"/>
                    </a:scheme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1" name="组合 90"/>
          <p:cNvGrpSpPr/>
          <p:nvPr/>
        </p:nvGrpSpPr>
        <p:grpSpPr>
          <a:xfrm>
            <a:off x="9040344" y="2385060"/>
            <a:ext cx="2342151" cy="2210753"/>
            <a:chOff x="9040344" y="2385060"/>
            <a:chExt cx="2342151" cy="2210753"/>
          </a:xfrm>
          <a:blipFill>
            <a:blip r:embed="rId8"/>
            <a:stretch>
              <a:fillRect l="1000" r="-23000"/>
            </a:stretch>
          </a:blipFill>
          <a:effectLst/>
        </p:grpSpPr>
        <p:sp>
          <p:nvSpPr>
            <p:cNvPr id="38" name="任意多边形 37"/>
            <p:cNvSpPr/>
            <p:nvPr/>
          </p:nvSpPr>
          <p:spPr>
            <a:xfrm>
              <a:off x="9040344" y="2385060"/>
              <a:ext cx="2342151" cy="2210753"/>
            </a:xfrm>
            <a:custGeom>
              <a:avLst/>
              <a:gdLst>
                <a:gd name="connsiteX0" fmla="*/ 96757 w 2342151"/>
                <a:gd name="connsiteY0" fmla="*/ 0 h 2210753"/>
                <a:gd name="connsiteX1" fmla="*/ 313206 w 2342151"/>
                <a:gd name="connsiteY1" fmla="*/ 0 h 2210753"/>
                <a:gd name="connsiteX2" fmla="*/ 1421330 w 2342151"/>
                <a:gd name="connsiteY2" fmla="*/ 0 h 2210753"/>
                <a:gd name="connsiteX3" fmla="*/ 1490262 w 2342151"/>
                <a:gd name="connsiteY3" fmla="*/ 0 h 2210753"/>
                <a:gd name="connsiteX4" fmla="*/ 2226195 w 2342151"/>
                <a:gd name="connsiteY4" fmla="*/ 0 h 2210753"/>
                <a:gd name="connsiteX5" fmla="*/ 2234708 w 2342151"/>
                <a:gd name="connsiteY5" fmla="*/ 0 h 2210753"/>
                <a:gd name="connsiteX6" fmla="*/ 2342151 w 2342151"/>
                <a:gd name="connsiteY6" fmla="*/ 107443 h 2210753"/>
                <a:gd name="connsiteX7" fmla="*/ 2342151 w 2342151"/>
                <a:gd name="connsiteY7" fmla="*/ 2103310 h 2210753"/>
                <a:gd name="connsiteX8" fmla="*/ 2234708 w 2342151"/>
                <a:gd name="connsiteY8" fmla="*/ 2210753 h 2210753"/>
                <a:gd name="connsiteX9" fmla="*/ 2226195 w 2342151"/>
                <a:gd name="connsiteY9" fmla="*/ 2210753 h 2210753"/>
                <a:gd name="connsiteX10" fmla="*/ 1490262 w 2342151"/>
                <a:gd name="connsiteY10" fmla="*/ 2210753 h 2210753"/>
                <a:gd name="connsiteX11" fmla="*/ 1421330 w 2342151"/>
                <a:gd name="connsiteY11" fmla="*/ 2210753 h 2210753"/>
                <a:gd name="connsiteX12" fmla="*/ 313206 w 2342151"/>
                <a:gd name="connsiteY12" fmla="*/ 2210753 h 2210753"/>
                <a:gd name="connsiteX13" fmla="*/ 18462 w 2342151"/>
                <a:gd name="connsiteY13" fmla="*/ 2210753 h 2210753"/>
                <a:gd name="connsiteX14" fmla="*/ 0 w 2342151"/>
                <a:gd name="connsiteY14" fmla="*/ 2207026 h 2210753"/>
                <a:gd name="connsiteX15" fmla="*/ 26386 w 2342151"/>
                <a:gd name="connsiteY15" fmla="*/ 2201699 h 2210753"/>
                <a:gd name="connsiteX16" fmla="*/ 96757 w 2342151"/>
                <a:gd name="connsiteY16" fmla="*/ 2095533 h 221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42151" h="2210753">
                  <a:moveTo>
                    <a:pt x="96757" y="0"/>
                  </a:moveTo>
                  <a:lnTo>
                    <a:pt x="313206" y="0"/>
                  </a:lnTo>
                  <a:lnTo>
                    <a:pt x="1421330" y="0"/>
                  </a:lnTo>
                  <a:lnTo>
                    <a:pt x="1490262" y="0"/>
                  </a:lnTo>
                  <a:lnTo>
                    <a:pt x="2226195" y="0"/>
                  </a:lnTo>
                  <a:lnTo>
                    <a:pt x="2234708" y="0"/>
                  </a:lnTo>
                  <a:cubicBezTo>
                    <a:pt x="2294047" y="0"/>
                    <a:pt x="2342151" y="48104"/>
                    <a:pt x="2342151" y="107443"/>
                  </a:cubicBezTo>
                  <a:lnTo>
                    <a:pt x="2342151" y="2103310"/>
                  </a:lnTo>
                  <a:cubicBezTo>
                    <a:pt x="2342151" y="2162649"/>
                    <a:pt x="2294047" y="2210753"/>
                    <a:pt x="2234708" y="2210753"/>
                  </a:cubicBezTo>
                  <a:lnTo>
                    <a:pt x="2226195" y="2210753"/>
                  </a:lnTo>
                  <a:lnTo>
                    <a:pt x="1490262" y="2210753"/>
                  </a:lnTo>
                  <a:lnTo>
                    <a:pt x="1421330" y="2210753"/>
                  </a:lnTo>
                  <a:lnTo>
                    <a:pt x="313206" y="2210753"/>
                  </a:lnTo>
                  <a:lnTo>
                    <a:pt x="18462" y="2210753"/>
                  </a:lnTo>
                  <a:lnTo>
                    <a:pt x="0" y="2207026"/>
                  </a:lnTo>
                  <a:lnTo>
                    <a:pt x="26386" y="2201699"/>
                  </a:lnTo>
                  <a:cubicBezTo>
                    <a:pt x="67740" y="2184207"/>
                    <a:pt x="96757" y="2143259"/>
                    <a:pt x="96757" y="209553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a:spLocks noChangeAspect="1"/>
            </p:cNvSpPr>
            <p:nvPr/>
          </p:nvSpPr>
          <p:spPr>
            <a:xfrm>
              <a:off x="11126343" y="2453306"/>
              <a:ext cx="158400" cy="158400"/>
            </a:xfrm>
            <a:prstGeom prst="ellipse">
              <a:avLst/>
            </a:prstGeom>
            <a:grpFill/>
            <a:ln w="19050">
              <a:gradFill>
                <a:gsLst>
                  <a:gs pos="0">
                    <a:schemeClr val="bg1"/>
                  </a:gs>
                  <a:gs pos="100000">
                    <a:schemeClr val="bg1">
                      <a:lumMod val="85000"/>
                    </a:schemeClr>
                  </a:gs>
                </a:gsLst>
                <a:lin ang="5400000" scaled="1"/>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矩形 17"/>
          <p:cNvSpPr>
            <a:spLocks noChangeAspect="1"/>
          </p:cNvSpPr>
          <p:nvPr>
            <p:custDataLst>
              <p:tags r:id="rId1"/>
            </p:custDataLst>
          </p:nvPr>
        </p:nvSpPr>
        <p:spPr>
          <a:xfrm>
            <a:off x="-180000" y="-281353"/>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0558827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750" fill="hold"/>
                                        <p:tgtEl>
                                          <p:spTgt spid="42"/>
                                        </p:tgtEl>
                                        <p:attrNameLst>
                                          <p:attrName>ppt_x</p:attrName>
                                        </p:attrNameLst>
                                      </p:cBhvr>
                                      <p:tavLst>
                                        <p:tav tm="0">
                                          <p:val>
                                            <p:strVal val="#ppt_x"/>
                                          </p:val>
                                        </p:tav>
                                        <p:tav tm="100000">
                                          <p:val>
                                            <p:strVal val="#ppt_x"/>
                                          </p:val>
                                        </p:tav>
                                      </p:tavLst>
                                    </p:anim>
                                    <p:anim calcmode="lin" valueType="num">
                                      <p:cBhvr additive="base">
                                        <p:cTn id="8" dur="750" fill="hold"/>
                                        <p:tgtEl>
                                          <p:spTgt spid="42"/>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750"/>
                                        <p:tgtEl>
                                          <p:spTgt spid="91"/>
                                        </p:tgtEl>
                                      </p:cBhvr>
                                    </p:animEffect>
                                  </p:childTnLst>
                                </p:cTn>
                              </p:par>
                              <p:par>
                                <p:cTn id="12" presetID="35" presetClass="path" presetSubtype="0" decel="100000" fill="hold" nodeType="withEffect">
                                  <p:stCondLst>
                                    <p:cond delay="250"/>
                                  </p:stCondLst>
                                  <p:childTnLst>
                                    <p:animMotion origin="layout" path="M -3.125E-6 2.59259E-6 L -0.04557 2.59259E-6 " pathEditMode="relative" rAng="0" ptsTypes="AA">
                                      <p:cBhvr>
                                        <p:cTn id="13" dur="1500" spd="-100000" fill="hold"/>
                                        <p:tgtEl>
                                          <p:spTgt spid="91"/>
                                        </p:tgtEl>
                                        <p:attrNameLst>
                                          <p:attrName>ppt_x</p:attrName>
                                          <p:attrName>ppt_y</p:attrName>
                                        </p:attrNameLst>
                                      </p:cBhvr>
                                      <p:rCtr x="-2279" y="0"/>
                                    </p:animMotion>
                                  </p:childTnLst>
                                </p:cTn>
                              </p:par>
                              <p:par>
                                <p:cTn id="14" presetID="10" presetClass="entr" presetSubtype="0" fill="hold" nodeType="with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fade">
                                      <p:cBhvr>
                                        <p:cTn id="16" dur="750"/>
                                        <p:tgtEl>
                                          <p:spTgt spid="90"/>
                                        </p:tgtEl>
                                      </p:cBhvr>
                                    </p:animEffect>
                                  </p:childTnLst>
                                </p:cTn>
                              </p:par>
                              <p:par>
                                <p:cTn id="17" presetID="35" presetClass="path" presetSubtype="0" decel="100000" fill="hold" nodeType="withEffect">
                                  <p:stCondLst>
                                    <p:cond delay="500"/>
                                  </p:stCondLst>
                                  <p:childTnLst>
                                    <p:animMotion origin="layout" path="M -3.125E-6 2.59259E-6 L -0.04557 2.59259E-6 " pathEditMode="relative" rAng="0" ptsTypes="AA">
                                      <p:cBhvr>
                                        <p:cTn id="18" dur="1500" spd="-100000" fill="hold"/>
                                        <p:tgtEl>
                                          <p:spTgt spid="90"/>
                                        </p:tgtEl>
                                        <p:attrNameLst>
                                          <p:attrName>ppt_x</p:attrName>
                                          <p:attrName>ppt_y</p:attrName>
                                        </p:attrNameLst>
                                      </p:cBhvr>
                                      <p:rCtr x="-2279" y="0"/>
                                    </p:animMotion>
                                  </p:childTnLst>
                                </p:cTn>
                              </p:par>
                              <p:par>
                                <p:cTn id="19" presetID="10" presetClass="entr" presetSubtype="0" fill="hold" nodeType="withEffect">
                                  <p:stCondLst>
                                    <p:cond delay="75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750"/>
                                        <p:tgtEl>
                                          <p:spTgt spid="89"/>
                                        </p:tgtEl>
                                      </p:cBhvr>
                                    </p:animEffect>
                                  </p:childTnLst>
                                </p:cTn>
                              </p:par>
                              <p:par>
                                <p:cTn id="22" presetID="35" presetClass="path" presetSubtype="0" decel="100000" fill="hold" nodeType="withEffect">
                                  <p:stCondLst>
                                    <p:cond delay="750"/>
                                  </p:stCondLst>
                                  <p:childTnLst>
                                    <p:animMotion origin="layout" path="M -3.125E-6 2.59259E-6 L -0.04557 2.59259E-6 " pathEditMode="relative" rAng="0" ptsTypes="AA">
                                      <p:cBhvr>
                                        <p:cTn id="23" dur="1500" spd="-100000" fill="hold"/>
                                        <p:tgtEl>
                                          <p:spTgt spid="89"/>
                                        </p:tgtEl>
                                        <p:attrNameLst>
                                          <p:attrName>ppt_x</p:attrName>
                                          <p:attrName>ppt_y</p:attrName>
                                        </p:attrNameLst>
                                      </p:cBhvr>
                                      <p:rCtr x="-2279" y="0"/>
                                    </p:animMotion>
                                  </p:childTnLst>
                                </p:cTn>
                              </p:par>
                              <p:par>
                                <p:cTn id="24" presetID="10" presetClass="entr" presetSubtype="0" fill="hold" nodeType="withEffect">
                                  <p:stCondLst>
                                    <p:cond delay="100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750"/>
                                        <p:tgtEl>
                                          <p:spTgt spid="88"/>
                                        </p:tgtEl>
                                      </p:cBhvr>
                                    </p:animEffect>
                                  </p:childTnLst>
                                </p:cTn>
                              </p:par>
                              <p:par>
                                <p:cTn id="27" presetID="35" presetClass="path" presetSubtype="0" decel="100000" fill="hold" nodeType="withEffect">
                                  <p:stCondLst>
                                    <p:cond delay="1000"/>
                                  </p:stCondLst>
                                  <p:childTnLst>
                                    <p:animMotion origin="layout" path="M -3.125E-6 2.59259E-6 L -0.04557 2.59259E-6 " pathEditMode="relative" rAng="0" ptsTypes="AA">
                                      <p:cBhvr>
                                        <p:cTn id="28" dur="1500" spd="-100000" fill="hold"/>
                                        <p:tgtEl>
                                          <p:spTgt spid="88"/>
                                        </p:tgtEl>
                                        <p:attrNameLst>
                                          <p:attrName>ppt_x</p:attrName>
                                          <p:attrName>ppt_y</p:attrName>
                                        </p:attrNameLst>
                                      </p:cBhvr>
                                      <p:rCtr x="-2279" y="0"/>
                                    </p:animMotion>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1415" y="3249000"/>
            <a:ext cx="6032421" cy="830997"/>
          </a:xfrm>
          <a:prstGeom prst="rect">
            <a:avLst/>
          </a:prstGeom>
          <a:noFill/>
        </p:spPr>
        <p:txBody>
          <a:bodyPr wrap="none" rtlCol="0">
            <a:spAutoFit/>
          </a:bodyPr>
          <a:lstStyle/>
          <a:p>
            <a:r>
              <a:rPr lang="zh-CN" altLang="en-US" sz="2400" dirty="0">
                <a:solidFill>
                  <a:schemeClr val="accent5"/>
                </a:solidFill>
                <a:cs typeface="+mn-ea"/>
                <a:sym typeface="+mn-lt"/>
              </a:rPr>
              <a:t>介于重大影响和生活性的事</a:t>
            </a:r>
            <a:r>
              <a:rPr lang="zh-CN" altLang="en-US" sz="2400" dirty="0" smtClean="0">
                <a:solidFill>
                  <a:schemeClr val="accent5"/>
                </a:solidFill>
                <a:cs typeface="+mn-ea"/>
                <a:sym typeface="+mn-lt"/>
              </a:rPr>
              <a:t>件应以</a:t>
            </a:r>
            <a:endParaRPr lang="en-US" altLang="zh-CN" sz="2400" dirty="0" smtClean="0">
              <a:solidFill>
                <a:schemeClr val="accent5"/>
              </a:solidFill>
              <a:cs typeface="+mn-ea"/>
              <a:sym typeface="+mn-lt"/>
            </a:endParaRPr>
          </a:p>
          <a:p>
            <a:r>
              <a:rPr lang="zh-CN" altLang="en-US" sz="2400" dirty="0" smtClean="0">
                <a:solidFill>
                  <a:schemeClr val="accent5"/>
                </a:solidFill>
                <a:cs typeface="+mn-ea"/>
                <a:sym typeface="+mn-lt"/>
              </a:rPr>
              <a:t>以</a:t>
            </a:r>
            <a:r>
              <a:rPr lang="zh-CN" altLang="en-US" sz="2400" dirty="0">
                <a:solidFill>
                  <a:schemeClr val="accent5"/>
                </a:solidFill>
                <a:cs typeface="+mn-ea"/>
                <a:sym typeface="+mn-lt"/>
              </a:rPr>
              <a:t>人类自主决策为主，人工智能的决策为辅</a:t>
            </a:r>
          </a:p>
        </p:txBody>
      </p:sp>
      <p:sp>
        <p:nvSpPr>
          <p:cNvPr id="32" name="圆角矩形 31"/>
          <p:cNvSpPr/>
          <p:nvPr/>
        </p:nvSpPr>
        <p:spPr>
          <a:xfrm rot="2700000">
            <a:off x="8113333" y="1592034"/>
            <a:ext cx="1456361" cy="1456361"/>
          </a:xfrm>
          <a:prstGeom prst="roundRect">
            <a:avLst>
              <a:gd name="adj" fmla="val 5799"/>
            </a:avLst>
          </a:prstGeom>
          <a:blipFill dpi="0" rotWithShape="0">
            <a:blip r:embed="rId3"/>
            <a:srcRect/>
            <a:stretch>
              <a:fillRect/>
            </a:stretch>
          </a:blipFill>
          <a:ln>
            <a:noFill/>
          </a:ln>
          <a:effectLst>
            <a:outerShdw blurRad="127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圆角矩形 33"/>
          <p:cNvSpPr/>
          <p:nvPr/>
        </p:nvSpPr>
        <p:spPr>
          <a:xfrm rot="2700000">
            <a:off x="8097758" y="3809605"/>
            <a:ext cx="1456361" cy="1456361"/>
          </a:xfrm>
          <a:prstGeom prst="roundRect">
            <a:avLst>
              <a:gd name="adj" fmla="val 5799"/>
            </a:avLst>
          </a:prstGeom>
          <a:blipFill dpi="0" rotWithShape="0">
            <a:blip r:embed="rId4"/>
            <a:srcRect/>
            <a:stretch>
              <a:fillRect/>
            </a:stretch>
          </a:blipFill>
          <a:ln>
            <a:noFill/>
          </a:ln>
          <a:effectLst>
            <a:outerShdw blurRad="127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圆角矩形 34"/>
          <p:cNvSpPr/>
          <p:nvPr/>
        </p:nvSpPr>
        <p:spPr>
          <a:xfrm rot="2700000">
            <a:off x="6992757" y="2674810"/>
            <a:ext cx="1456361" cy="1456361"/>
          </a:xfrm>
          <a:prstGeom prst="roundRect">
            <a:avLst>
              <a:gd name="adj" fmla="val 5799"/>
            </a:avLst>
          </a:prstGeom>
          <a:blipFill dpi="0" rotWithShape="0">
            <a:blip r:embed="rId5"/>
            <a:srcRect/>
            <a:stretch>
              <a:fillRect r="2987"/>
            </a:stretch>
          </a:blipFill>
          <a:ln>
            <a:noFill/>
          </a:ln>
          <a:effectLst>
            <a:outerShdw blurRad="127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hidden="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48" name="组合 47"/>
          <p:cNvGrpSpPr/>
          <p:nvPr/>
        </p:nvGrpSpPr>
        <p:grpSpPr>
          <a:xfrm>
            <a:off x="9240242" y="2718097"/>
            <a:ext cx="1461362" cy="1461362"/>
            <a:chOff x="9240242" y="2718097"/>
            <a:chExt cx="1461362" cy="1461362"/>
          </a:xfrm>
          <a:blipFill>
            <a:blip r:embed="rId7"/>
            <a:stretch>
              <a:fillRect/>
            </a:stretch>
          </a:blipFill>
        </p:grpSpPr>
        <p:sp>
          <p:nvSpPr>
            <p:cNvPr id="37" name="圆角矩形 36"/>
            <p:cNvSpPr/>
            <p:nvPr/>
          </p:nvSpPr>
          <p:spPr>
            <a:xfrm rot="2700000">
              <a:off x="9240242" y="2718097"/>
              <a:ext cx="1461362" cy="1461362"/>
            </a:xfrm>
            <a:prstGeom prst="roundRect">
              <a:avLst>
                <a:gd name="adj" fmla="val 7975"/>
              </a:avLst>
            </a:prstGeom>
            <a:grp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任意多边形 41"/>
            <p:cNvSpPr>
              <a:spLocks noChangeAspect="1"/>
            </p:cNvSpPr>
            <p:nvPr/>
          </p:nvSpPr>
          <p:spPr>
            <a:xfrm>
              <a:off x="9763231" y="3069000"/>
              <a:ext cx="415384" cy="360000"/>
            </a:xfrm>
            <a:custGeom>
              <a:avLst/>
              <a:gdLst/>
              <a:ahLst/>
              <a:cxnLst/>
              <a:rect l="l" t="t" r="r" b="b"/>
              <a:pathLst>
                <a:path w="275545" h="238806">
                  <a:moveTo>
                    <a:pt x="22962" y="18370"/>
                  </a:moveTo>
                  <a:cubicBezTo>
                    <a:pt x="21718" y="18370"/>
                    <a:pt x="20642" y="18825"/>
                    <a:pt x="19733" y="19733"/>
                  </a:cubicBezTo>
                  <a:cubicBezTo>
                    <a:pt x="18824" y="20642"/>
                    <a:pt x="18370" y="21719"/>
                    <a:pt x="18370" y="22962"/>
                  </a:cubicBezTo>
                  <a:lnTo>
                    <a:pt x="18370" y="142365"/>
                  </a:lnTo>
                  <a:cubicBezTo>
                    <a:pt x="18370" y="143609"/>
                    <a:pt x="18824" y="144685"/>
                    <a:pt x="19733" y="145594"/>
                  </a:cubicBezTo>
                  <a:cubicBezTo>
                    <a:pt x="20642" y="146503"/>
                    <a:pt x="21718" y="146958"/>
                    <a:pt x="22962" y="146958"/>
                  </a:cubicBezTo>
                  <a:lnTo>
                    <a:pt x="252583" y="146958"/>
                  </a:lnTo>
                  <a:cubicBezTo>
                    <a:pt x="253827" y="146958"/>
                    <a:pt x="254903" y="146503"/>
                    <a:pt x="255812" y="145594"/>
                  </a:cubicBezTo>
                  <a:cubicBezTo>
                    <a:pt x="256721" y="144685"/>
                    <a:pt x="257175" y="143609"/>
                    <a:pt x="257175" y="142365"/>
                  </a:cubicBezTo>
                  <a:lnTo>
                    <a:pt x="257175" y="22962"/>
                  </a:lnTo>
                  <a:cubicBezTo>
                    <a:pt x="257175" y="21719"/>
                    <a:pt x="256721" y="20642"/>
                    <a:pt x="255812" y="19733"/>
                  </a:cubicBezTo>
                  <a:cubicBezTo>
                    <a:pt x="254903" y="18825"/>
                    <a:pt x="253827" y="18370"/>
                    <a:pt x="252583" y="18370"/>
                  </a:cubicBezTo>
                  <a:close/>
                  <a:moveTo>
                    <a:pt x="22962" y="0"/>
                  </a:moveTo>
                  <a:lnTo>
                    <a:pt x="252583" y="0"/>
                  </a:lnTo>
                  <a:cubicBezTo>
                    <a:pt x="258897" y="0"/>
                    <a:pt x="264303" y="2249"/>
                    <a:pt x="268800" y="6745"/>
                  </a:cubicBezTo>
                  <a:cubicBezTo>
                    <a:pt x="273297" y="11242"/>
                    <a:pt x="275545" y="16648"/>
                    <a:pt x="275545" y="22962"/>
                  </a:cubicBezTo>
                  <a:lnTo>
                    <a:pt x="275545" y="179104"/>
                  </a:lnTo>
                  <a:cubicBezTo>
                    <a:pt x="275545" y="185419"/>
                    <a:pt x="273297" y="190825"/>
                    <a:pt x="268800" y="195321"/>
                  </a:cubicBezTo>
                  <a:cubicBezTo>
                    <a:pt x="264303" y="199818"/>
                    <a:pt x="258897" y="202066"/>
                    <a:pt x="252583" y="202066"/>
                  </a:cubicBezTo>
                  <a:lnTo>
                    <a:pt x="174512" y="202066"/>
                  </a:lnTo>
                  <a:cubicBezTo>
                    <a:pt x="174512" y="205606"/>
                    <a:pt x="175277" y="209314"/>
                    <a:pt x="176808" y="213189"/>
                  </a:cubicBezTo>
                  <a:cubicBezTo>
                    <a:pt x="178339" y="217064"/>
                    <a:pt x="179870" y="220460"/>
                    <a:pt x="181400" y="223378"/>
                  </a:cubicBezTo>
                  <a:cubicBezTo>
                    <a:pt x="182931" y="226296"/>
                    <a:pt x="183697" y="228377"/>
                    <a:pt x="183697" y="229621"/>
                  </a:cubicBezTo>
                  <a:cubicBezTo>
                    <a:pt x="183697" y="232109"/>
                    <a:pt x="182788" y="234261"/>
                    <a:pt x="180970" y="236079"/>
                  </a:cubicBezTo>
                  <a:cubicBezTo>
                    <a:pt x="179152" y="237897"/>
                    <a:pt x="176999" y="238806"/>
                    <a:pt x="174512" y="238806"/>
                  </a:cubicBezTo>
                  <a:lnTo>
                    <a:pt x="101033" y="238806"/>
                  </a:lnTo>
                  <a:cubicBezTo>
                    <a:pt x="98546" y="238806"/>
                    <a:pt x="96393" y="237897"/>
                    <a:pt x="94575" y="236079"/>
                  </a:cubicBezTo>
                  <a:cubicBezTo>
                    <a:pt x="92757" y="234261"/>
                    <a:pt x="91848" y="232109"/>
                    <a:pt x="91848" y="229621"/>
                  </a:cubicBezTo>
                  <a:cubicBezTo>
                    <a:pt x="91848" y="228281"/>
                    <a:pt x="92614" y="226177"/>
                    <a:pt x="94145" y="223306"/>
                  </a:cubicBezTo>
                  <a:cubicBezTo>
                    <a:pt x="95675" y="220436"/>
                    <a:pt x="97206" y="217088"/>
                    <a:pt x="98737" y="213261"/>
                  </a:cubicBezTo>
                  <a:cubicBezTo>
                    <a:pt x="100268" y="209433"/>
                    <a:pt x="101033" y="205702"/>
                    <a:pt x="101033" y="202066"/>
                  </a:cubicBezTo>
                  <a:lnTo>
                    <a:pt x="22962" y="202066"/>
                  </a:lnTo>
                  <a:cubicBezTo>
                    <a:pt x="16648" y="202066"/>
                    <a:pt x="11242" y="199818"/>
                    <a:pt x="6745" y="195321"/>
                  </a:cubicBezTo>
                  <a:cubicBezTo>
                    <a:pt x="2248" y="190825"/>
                    <a:pt x="0" y="185419"/>
                    <a:pt x="0" y="179104"/>
                  </a:cubicBezTo>
                  <a:lnTo>
                    <a:pt x="0" y="22962"/>
                  </a:lnTo>
                  <a:cubicBezTo>
                    <a:pt x="0" y="16648"/>
                    <a:pt x="2248" y="11242"/>
                    <a:pt x="6745" y="6745"/>
                  </a:cubicBezTo>
                  <a:cubicBezTo>
                    <a:pt x="11242" y="2249"/>
                    <a:pt x="16648" y="0"/>
                    <a:pt x="22962"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dirty="0">
                <a:cs typeface="+mn-ea"/>
                <a:sym typeface="+mn-lt"/>
              </a:endParaRPr>
            </a:p>
          </p:txBody>
        </p:sp>
      </p:grpSp>
    </p:spTree>
    <p:extLst>
      <p:ext uri="{BB962C8B-B14F-4D97-AF65-F5344CB8AC3E}">
        <p14:creationId xmlns:p14="http://schemas.microsoft.com/office/powerpoint/2010/main" val="3608956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35" presetClass="path" presetSubtype="0" decel="100000" fill="hold" grpId="1" nodeType="withEffect">
                                      <p:stCondLst>
                                        <p:cond delay="250"/>
                                      </p:stCondLst>
                                      <p:childTnLst>
                                        <p:animMotion origin="layout" path="M 2.08333E-7 -2.59259E-6 L -0.04557 -2.59259E-6 " pathEditMode="relative" rAng="0" ptsTypes="AA">
                                          <p:cBhvr>
                                            <p:cTn id="9" dur="1500" spd="-100000" fill="hold"/>
                                            <p:tgtEl>
                                              <p:spTgt spid="4"/>
                                            </p:tgtEl>
                                            <p:attrNameLst>
                                              <p:attrName>ppt_x</p:attrName>
                                              <p:attrName>ppt_y</p:attrName>
                                            </p:attrNameLst>
                                          </p:cBhvr>
                                          <p:rCtr x="-2279" y="0"/>
                                        </p:animMotion>
                                      </p:childTnLst>
                                    </p:cTn>
                                  </p:par>
                                  <p:par>
                                    <p:cTn id="10" presetID="2" presetClass="entr" presetSubtype="2" fill="hold" grpId="0" nodeType="withEffect" p14:presetBounceEnd="60000">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14:bounceEnd="60000">
                                          <p:cBhvr additive="base">
                                            <p:cTn id="12" dur="1750" fill="hold"/>
                                            <p:tgtEl>
                                              <p:spTgt spid="35"/>
                                            </p:tgtEl>
                                            <p:attrNameLst>
                                              <p:attrName>ppt_x</p:attrName>
                                            </p:attrNameLst>
                                          </p:cBhvr>
                                          <p:tavLst>
                                            <p:tav tm="0">
                                              <p:val>
                                                <p:strVal val="1+#ppt_w/2"/>
                                              </p:val>
                                            </p:tav>
                                            <p:tav tm="100000">
                                              <p:val>
                                                <p:strVal val="#ppt_x"/>
                                              </p:val>
                                            </p:tav>
                                          </p:tavLst>
                                        </p:anim>
                                        <p:anim calcmode="lin" valueType="num" p14:bounceEnd="60000">
                                          <p:cBhvr additive="base">
                                            <p:cTn id="13" dur="1750" fill="hold"/>
                                            <p:tgtEl>
                                              <p:spTgt spid="35"/>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14:presetBounceEnd="60000">
                                      <p:stCondLst>
                                        <p:cond delay="250"/>
                                      </p:stCondLst>
                                      <p:childTnLst>
                                        <p:set>
                                          <p:cBhvr>
                                            <p:cTn id="15" dur="1" fill="hold">
                                              <p:stCondLst>
                                                <p:cond delay="0"/>
                                              </p:stCondLst>
                                            </p:cTn>
                                            <p:tgtEl>
                                              <p:spTgt spid="34"/>
                                            </p:tgtEl>
                                            <p:attrNameLst>
                                              <p:attrName>style.visibility</p:attrName>
                                            </p:attrNameLst>
                                          </p:cBhvr>
                                          <p:to>
                                            <p:strVal val="visible"/>
                                          </p:to>
                                        </p:set>
                                        <p:anim calcmode="lin" valueType="num" p14:bounceEnd="60000">
                                          <p:cBhvr additive="base">
                                            <p:cTn id="16" dur="175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17" dur="175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60000">
                                      <p:stCondLst>
                                        <p:cond delay="500"/>
                                      </p:stCondLst>
                                      <p:childTnLst>
                                        <p:set>
                                          <p:cBhvr>
                                            <p:cTn id="19" dur="1" fill="hold">
                                              <p:stCondLst>
                                                <p:cond delay="0"/>
                                              </p:stCondLst>
                                            </p:cTn>
                                            <p:tgtEl>
                                              <p:spTgt spid="32"/>
                                            </p:tgtEl>
                                            <p:attrNameLst>
                                              <p:attrName>style.visibility</p:attrName>
                                            </p:attrNameLst>
                                          </p:cBhvr>
                                          <p:to>
                                            <p:strVal val="visible"/>
                                          </p:to>
                                        </p:set>
                                        <p:anim calcmode="lin" valueType="num" p14:bounceEnd="60000">
                                          <p:cBhvr additive="base">
                                            <p:cTn id="20" dur="1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21" dur="1750" fill="hold"/>
                                            <p:tgtEl>
                                              <p:spTgt spid="3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60000">
                                      <p:stCondLst>
                                        <p:cond delay="700"/>
                                      </p:stCondLst>
                                      <p:childTnLst>
                                        <p:set>
                                          <p:cBhvr>
                                            <p:cTn id="23" dur="1" fill="hold">
                                              <p:stCondLst>
                                                <p:cond delay="0"/>
                                              </p:stCondLst>
                                            </p:cTn>
                                            <p:tgtEl>
                                              <p:spTgt spid="48"/>
                                            </p:tgtEl>
                                            <p:attrNameLst>
                                              <p:attrName>style.visibility</p:attrName>
                                            </p:attrNameLst>
                                          </p:cBhvr>
                                          <p:to>
                                            <p:strVal val="visible"/>
                                          </p:to>
                                        </p:set>
                                        <p:anim calcmode="lin" valueType="num" p14:bounceEnd="60000">
                                          <p:cBhvr additive="base">
                                            <p:cTn id="24" dur="1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25" dur="175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2" grpId="0" animBg="1"/>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35" presetClass="path" presetSubtype="0" decel="100000" fill="hold" grpId="1" nodeType="withEffect">
                                      <p:stCondLst>
                                        <p:cond delay="250"/>
                                      </p:stCondLst>
                                      <p:childTnLst>
                                        <p:animMotion origin="layout" path="M 2.08333E-7 -2.59259E-6 L -0.04557 -2.59259E-6 " pathEditMode="relative" rAng="0" ptsTypes="AA">
                                          <p:cBhvr>
                                            <p:cTn id="9" dur="1500" spd="-100000" fill="hold"/>
                                            <p:tgtEl>
                                              <p:spTgt spid="4"/>
                                            </p:tgtEl>
                                            <p:attrNameLst>
                                              <p:attrName>ppt_x</p:attrName>
                                              <p:attrName>ppt_y</p:attrName>
                                            </p:attrNameLst>
                                          </p:cBhvr>
                                          <p:rCtr x="-2279" y="0"/>
                                        </p:animMotion>
                                      </p:childTnLst>
                                    </p:cTn>
                                  </p:par>
                                  <p:par>
                                    <p:cTn id="10" presetID="2" presetClass="entr" presetSubtype="2"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1750" fill="hold"/>
                                            <p:tgtEl>
                                              <p:spTgt spid="35"/>
                                            </p:tgtEl>
                                            <p:attrNameLst>
                                              <p:attrName>ppt_x</p:attrName>
                                            </p:attrNameLst>
                                          </p:cBhvr>
                                          <p:tavLst>
                                            <p:tav tm="0">
                                              <p:val>
                                                <p:strVal val="1+#ppt_w/2"/>
                                              </p:val>
                                            </p:tav>
                                            <p:tav tm="100000">
                                              <p:val>
                                                <p:strVal val="#ppt_x"/>
                                              </p:val>
                                            </p:tav>
                                          </p:tavLst>
                                        </p:anim>
                                        <p:anim calcmode="lin" valueType="num">
                                          <p:cBhvr additive="base">
                                            <p:cTn id="13" dur="1750" fill="hold"/>
                                            <p:tgtEl>
                                              <p:spTgt spid="35"/>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25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750" fill="hold"/>
                                            <p:tgtEl>
                                              <p:spTgt spid="34"/>
                                            </p:tgtEl>
                                            <p:attrNameLst>
                                              <p:attrName>ppt_x</p:attrName>
                                            </p:attrNameLst>
                                          </p:cBhvr>
                                          <p:tavLst>
                                            <p:tav tm="0">
                                              <p:val>
                                                <p:strVal val="1+#ppt_w/2"/>
                                              </p:val>
                                            </p:tav>
                                            <p:tav tm="100000">
                                              <p:val>
                                                <p:strVal val="#ppt_x"/>
                                              </p:val>
                                            </p:tav>
                                          </p:tavLst>
                                        </p:anim>
                                        <p:anim calcmode="lin" valueType="num">
                                          <p:cBhvr additive="base">
                                            <p:cTn id="17" dur="175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50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1750" fill="hold"/>
                                            <p:tgtEl>
                                              <p:spTgt spid="32"/>
                                            </p:tgtEl>
                                            <p:attrNameLst>
                                              <p:attrName>ppt_x</p:attrName>
                                            </p:attrNameLst>
                                          </p:cBhvr>
                                          <p:tavLst>
                                            <p:tav tm="0">
                                              <p:val>
                                                <p:strVal val="1+#ppt_w/2"/>
                                              </p:val>
                                            </p:tav>
                                            <p:tav tm="100000">
                                              <p:val>
                                                <p:strVal val="#ppt_x"/>
                                              </p:val>
                                            </p:tav>
                                          </p:tavLst>
                                        </p:anim>
                                        <p:anim calcmode="lin" valueType="num">
                                          <p:cBhvr additive="base">
                                            <p:cTn id="21" dur="1750" fill="hold"/>
                                            <p:tgtEl>
                                              <p:spTgt spid="3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70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1750" fill="hold"/>
                                            <p:tgtEl>
                                              <p:spTgt spid="48"/>
                                            </p:tgtEl>
                                            <p:attrNameLst>
                                              <p:attrName>ppt_x</p:attrName>
                                            </p:attrNameLst>
                                          </p:cBhvr>
                                          <p:tavLst>
                                            <p:tav tm="0">
                                              <p:val>
                                                <p:strVal val="1+#ppt_w/2"/>
                                              </p:val>
                                            </p:tav>
                                            <p:tav tm="100000">
                                              <p:val>
                                                <p:strVal val="#ppt_x"/>
                                              </p:val>
                                            </p:tav>
                                          </p:tavLst>
                                        </p:anim>
                                        <p:anim calcmode="lin" valueType="num">
                                          <p:cBhvr additive="base">
                                            <p:cTn id="25" dur="175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2" grpId="0" animBg="1"/>
          <p:bldP spid="34" grpId="0" animBg="1"/>
          <p:bldP spid="35"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3"/>
  <p:tag name="ISPRING_SCORM_RATE_SLIDES" val="0"/>
  <p:tag name="ISPRING_SCORM_RATE_QUIZZES" val="0"/>
  <p:tag name="ISPRING_SCORM_PASSING_SCORE" val="0.000000"/>
  <p:tag name="ISPRING_ULTRA_SCORM_COURSE_ID" val="D43CE684-CFEE-4F90-BB50-D6FD997627A4"/>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D:\ppt\第12批\691949"/>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NORDRI TOOLS WATERMARK" val="tbb4g3pj"/>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自定义 41">
      <a:dk1>
        <a:srgbClr val="FFFFFF"/>
      </a:dk1>
      <a:lt1>
        <a:srgbClr val="FFFFFF"/>
      </a:lt1>
      <a:dk2>
        <a:srgbClr val="575F6D"/>
      </a:dk2>
      <a:lt2>
        <a:srgbClr val="FFFFFF"/>
      </a:lt2>
      <a:accent1>
        <a:srgbClr val="DFAB9D"/>
      </a:accent1>
      <a:accent2>
        <a:srgbClr val="C7957F"/>
      </a:accent2>
      <a:accent3>
        <a:srgbClr val="9EC7BC"/>
      </a:accent3>
      <a:accent4>
        <a:srgbClr val="F7BA8D"/>
      </a:accent4>
      <a:accent5>
        <a:srgbClr val="D3D3D3"/>
      </a:accent5>
      <a:accent6>
        <a:srgbClr val="EBA7B7"/>
      </a:accent6>
      <a:hlink>
        <a:srgbClr val="8D8D8D"/>
      </a:hlink>
      <a:folHlink>
        <a:srgbClr val="3B435B"/>
      </a:folHlink>
    </a:clrScheme>
    <a:fontScheme name="gxyme5g2">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1877</Words>
  <Application>Microsoft Office PowerPoint</Application>
  <PresentationFormat>宽屏</PresentationFormat>
  <Paragraphs>80</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13</vt:i4>
      </vt:variant>
    </vt:vector>
  </HeadingPairs>
  <TitlesOfParts>
    <vt:vector size="21" baseType="lpstr">
      <vt:lpstr>等线</vt:lpstr>
      <vt:lpstr>宋体</vt:lpstr>
      <vt:lpstr>微软雅黑</vt:lpstr>
      <vt:lpstr>字魂59号-创粗黑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第一PPT</dc:creator>
  <cp:keywords>www.1ppt.com</cp:keywords>
  <dc:description>www.1ppt.com</dc:description>
  <cp:lastModifiedBy>1144097453@qq.com</cp:lastModifiedBy>
  <cp:revision>70</cp:revision>
  <dcterms:created xsi:type="dcterms:W3CDTF">2018-05-11T06:17:14Z</dcterms:created>
  <dcterms:modified xsi:type="dcterms:W3CDTF">2021-06-09T01:26:10Z</dcterms:modified>
</cp:coreProperties>
</file>